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6A6A79-4F76-4D3F-92F9-D757327BB2B0}">
  <a:tblStyle styleId="{0A6A6A79-4F76-4D3F-92F9-D757327BB2B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360"/>
              </a:spcBef>
              <a:spcAft>
                <a:spcPts val="0"/>
              </a:spcAft>
              <a:buChar char="●"/>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har char="○"/>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har char="■"/>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Char char="●"/>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Char char="○"/>
              <a:defRPr sz="1200" b="0" i="0" u="none" strike="noStrike" cap="none">
                <a:solidFill>
                  <a:schemeClr val="dk1"/>
                </a:solidFill>
                <a:latin typeface="Arial"/>
                <a:ea typeface="Arial"/>
                <a:cs typeface="Arial"/>
                <a:sym typeface="Arial"/>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611524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53667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311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2142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4613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3542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3982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2702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7693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8058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6255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364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315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4785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775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6048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1060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6883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49406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55251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0709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8872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45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69446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4334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467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7496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58288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9806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47934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21640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81904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76302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9439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2908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53" name="Shape 3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7004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33520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66" name="Shape 3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21378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456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0420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093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6601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821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907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8191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33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4" name="Shape 74"/>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body" idx="1"/>
          </p:nvPr>
        </p:nvSpPr>
        <p:spPr>
          <a:xfrm rot="5400000">
            <a:off x="2309018" y="-251618"/>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7" name="Shape 87"/>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6" name="Shape 46"/>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2" name="Shape 6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descr="Scientific Method"/>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97" name="Shape 97"/>
          <p:cNvSpPr/>
          <p:nvPr/>
        </p:nvSpPr>
        <p:spPr>
          <a:xfrm>
            <a:off x="914400" y="0"/>
            <a:ext cx="7620000" cy="6629399"/>
          </a:xfrm>
          <a:prstGeom prst="rect">
            <a:avLst/>
          </a:prstGeom>
        </p:spPr>
        <p:txBody>
          <a:bodyPr>
            <a:prstTxWarp prst="textPlain">
              <a:avLst/>
            </a:prstTxWarp>
          </a:bodyPr>
          <a:lstStyle/>
          <a:p>
            <a:pPr lvl="0" algn="ctr"/>
            <a:r>
              <a:rPr b="0" i="0">
                <a:ln w="12700" cap="flat" cmpd="sng">
                  <a:solidFill>
                    <a:srgbClr val="B2B2B2"/>
                  </a:solidFill>
                  <a:prstDash val="solid"/>
                  <a:round/>
                  <a:headEnd type="none" w="med" len="med"/>
                  <a:tailEnd type="none" w="med" len="med"/>
                </a:ln>
                <a:gradFill>
                  <a:gsLst>
                    <a:gs pos="0">
                      <a:srgbClr val="520402"/>
                    </a:gs>
                    <a:gs pos="100000">
                      <a:srgbClr val="FFCC00"/>
                    </a:gs>
                  </a:gsLst>
                  <a:lin ang="5400000" scaled="0"/>
                </a:gradFill>
                <a:latin typeface="Arial Black"/>
              </a:rPr>
              <a:t>Steps of </a:t>
            </a:r>
            <a:br>
              <a:rPr b="0" i="0">
                <a:ln w="12700" cap="flat" cmpd="sng">
                  <a:solidFill>
                    <a:srgbClr val="B2B2B2"/>
                  </a:solidFill>
                  <a:prstDash val="solid"/>
                  <a:round/>
                  <a:headEnd type="none" w="med" len="med"/>
                  <a:tailEnd type="none" w="med" len="med"/>
                </a:ln>
                <a:gradFill>
                  <a:gsLst>
                    <a:gs pos="0">
                      <a:srgbClr val="520402"/>
                    </a:gs>
                    <a:gs pos="100000">
                      <a:srgbClr val="FFCC00"/>
                    </a:gs>
                  </a:gsLst>
                  <a:lin ang="5400000" scaled="0"/>
                </a:gradFill>
                <a:latin typeface="Arial Black"/>
              </a:rPr>
            </a:br>
            <a:r>
              <a:rPr b="0" i="0">
                <a:ln w="12700" cap="flat" cmpd="sng">
                  <a:solidFill>
                    <a:srgbClr val="B2B2B2"/>
                  </a:solidFill>
                  <a:prstDash val="solid"/>
                  <a:round/>
                  <a:headEnd type="none" w="med" len="med"/>
                  <a:tailEnd type="none" w="med" len="med"/>
                </a:ln>
                <a:gradFill>
                  <a:gsLst>
                    <a:gs pos="0">
                      <a:srgbClr val="520402"/>
                    </a:gs>
                    <a:gs pos="100000">
                      <a:srgbClr val="FFCC00"/>
                    </a:gs>
                  </a:gsLst>
                  <a:lin ang="5400000" scaled="0"/>
                </a:gradFill>
                <a:latin typeface="Arial Black"/>
              </a:rPr>
              <a:t>the </a:t>
            </a:r>
            <a:br>
              <a:rPr b="0" i="0">
                <a:ln w="12700" cap="flat" cmpd="sng">
                  <a:solidFill>
                    <a:srgbClr val="B2B2B2"/>
                  </a:solidFill>
                  <a:prstDash val="solid"/>
                  <a:round/>
                  <a:headEnd type="none" w="med" len="med"/>
                  <a:tailEnd type="none" w="med" len="med"/>
                </a:ln>
                <a:gradFill>
                  <a:gsLst>
                    <a:gs pos="0">
                      <a:srgbClr val="520402"/>
                    </a:gs>
                    <a:gs pos="100000">
                      <a:srgbClr val="FFCC00"/>
                    </a:gs>
                  </a:gsLst>
                  <a:lin ang="5400000" scaled="0"/>
                </a:gradFill>
                <a:latin typeface="Arial Black"/>
              </a:rPr>
            </a:br>
            <a:r>
              <a:rPr b="0" i="0">
                <a:ln w="12700" cap="flat" cmpd="sng">
                  <a:solidFill>
                    <a:srgbClr val="B2B2B2"/>
                  </a:solidFill>
                  <a:prstDash val="solid"/>
                  <a:round/>
                  <a:headEnd type="none" w="med" len="med"/>
                  <a:tailEnd type="none" w="med" len="med"/>
                </a:ln>
                <a:gradFill>
                  <a:gsLst>
                    <a:gs pos="0">
                      <a:srgbClr val="520402"/>
                    </a:gs>
                    <a:gs pos="100000">
                      <a:srgbClr val="FFCC00"/>
                    </a:gs>
                  </a:gsLst>
                  <a:lin ang="5400000" scaled="0"/>
                </a:gradFill>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51" name="Shape 151"/>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5. </a:t>
            </a:r>
            <a:r>
              <a:rPr lang="en-US" sz="4400" b="0" i="0" u="sng" strike="noStrike" cap="none">
                <a:solidFill>
                  <a:srgbClr val="0033CC"/>
                </a:solidFill>
                <a:latin typeface="Arial"/>
                <a:ea typeface="Arial"/>
                <a:cs typeface="Arial"/>
                <a:sym typeface="Arial"/>
              </a:rPr>
              <a:t>Collect and Analyze Results</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Modify the procedure if needed.</a:t>
            </a: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Confirm the results by retesting.</a:t>
            </a: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Include tables, graphs, and photographs.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animEffect transition="in" filter="fade">
                                      <p:cBhvr>
                                        <p:cTn id="7" dur="2000"/>
                                        <p:tgtEl>
                                          <p:spTgt spid="1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1">
                                            <p:txEl>
                                              <p:pRg st="1" end="1"/>
                                            </p:txEl>
                                          </p:spTgt>
                                        </p:tgtEl>
                                        <p:attrNameLst>
                                          <p:attrName>style.visibility</p:attrName>
                                        </p:attrNameLst>
                                      </p:cBhvr>
                                      <p:to>
                                        <p:strVal val="visible"/>
                                      </p:to>
                                    </p:set>
                                    <p:animEffect transition="in" filter="fade">
                                      <p:cBhvr>
                                        <p:cTn id="10" dur="2000"/>
                                        <p:tgtEl>
                                          <p:spTgt spid="15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1">
                                            <p:txEl>
                                              <p:pRg st="2" end="2"/>
                                            </p:txEl>
                                          </p:spTgt>
                                        </p:tgtEl>
                                        <p:attrNameLst>
                                          <p:attrName>style.visibility</p:attrName>
                                        </p:attrNameLst>
                                      </p:cBhvr>
                                      <p:to>
                                        <p:strVal val="visible"/>
                                      </p:to>
                                    </p:set>
                                    <p:animEffect transition="in" filter="fade">
                                      <p:cBhvr>
                                        <p:cTn id="13" dur="2000"/>
                                        <p:tgtEl>
                                          <p:spTgt spid="1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57" name="Shape 157"/>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6. </a:t>
            </a:r>
            <a:r>
              <a:rPr lang="en-US" sz="4400" b="0" i="0" u="sng" strike="noStrike" cap="none">
                <a:solidFill>
                  <a:srgbClr val="0033CC"/>
                </a:solidFill>
                <a:latin typeface="Arial"/>
                <a:ea typeface="Arial"/>
                <a:cs typeface="Arial"/>
                <a:sym typeface="Arial"/>
              </a:rPr>
              <a:t>Conclusion</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Include a statement that accepts or rejects the hypothesis.</a:t>
            </a:r>
          </a:p>
          <a:p>
            <a:pPr marL="342900" marR="0" lvl="0" indent="-342900" algn="ctr" rtl="0">
              <a:lnSpc>
                <a:spcPct val="90000"/>
              </a:lnSpc>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Make recommendations for further study and possible improvements to the procedure.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2000"/>
                                        <p:tgtEl>
                                          <p:spTgt spid="15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7">
                                            <p:txEl>
                                              <p:pRg st="1" end="1"/>
                                            </p:txEl>
                                          </p:spTgt>
                                        </p:tgtEl>
                                        <p:attrNameLst>
                                          <p:attrName>style.visibility</p:attrName>
                                        </p:attrNameLst>
                                      </p:cBhvr>
                                      <p:to>
                                        <p:strVal val="visible"/>
                                      </p:to>
                                    </p:set>
                                    <p:animEffect transition="in" filter="fade">
                                      <p:cBhvr>
                                        <p:cTn id="10" dur="2000"/>
                                        <p:tgtEl>
                                          <p:spTgt spid="1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63" name="Shape 163"/>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7. </a:t>
            </a:r>
            <a:r>
              <a:rPr lang="en-US" sz="4400" b="0" i="0" u="sng" strike="noStrike" cap="none">
                <a:solidFill>
                  <a:srgbClr val="0033CC"/>
                </a:solidFill>
                <a:latin typeface="Arial"/>
                <a:ea typeface="Arial"/>
                <a:cs typeface="Arial"/>
                <a:sym typeface="Arial"/>
              </a:rPr>
              <a:t>Communicate the Results</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Be prepared to present the project to an audience.</a:t>
            </a: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Expect questions from the audience.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Effect transition="in" filter="fade">
                                      <p:cBhvr>
                                        <p:cTn id="7" dur="2000"/>
                                        <p:tgtEl>
                                          <p:spTgt spid="1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
                                            <p:txEl>
                                              <p:pRg st="1" end="1"/>
                                            </p:txEl>
                                          </p:spTgt>
                                        </p:tgtEl>
                                        <p:attrNameLst>
                                          <p:attrName>style.visibility</p:attrName>
                                        </p:attrNameLst>
                                      </p:cBhvr>
                                      <p:to>
                                        <p:strVal val="visible"/>
                                      </p:to>
                                    </p:set>
                                    <p:animEffect transition="in" filter="fade">
                                      <p:cBhvr>
                                        <p:cTn id="10" dur="2000"/>
                                        <p:tgtEl>
                                          <p:spTgt spid="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0" y="0"/>
            <a:ext cx="9144000" cy="2057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Think you can name all seven steps?</a:t>
            </a:r>
          </a:p>
        </p:txBody>
      </p:sp>
      <p:sp>
        <p:nvSpPr>
          <p:cNvPr id="169" name="Shape 169"/>
          <p:cNvSpPr txBox="1"/>
          <p:nvPr/>
        </p:nvSpPr>
        <p:spPr>
          <a:xfrm>
            <a:off x="304800" y="2743200"/>
            <a:ext cx="4495800"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4000" b="0" i="0" u="none" strike="noStrike" cap="none">
              <a:solidFill>
                <a:srgbClr val="0033CC"/>
              </a:solidFill>
              <a:latin typeface="Arial"/>
              <a:ea typeface="Arial"/>
              <a:cs typeface="Arial"/>
              <a:sym typeface="Arial"/>
            </a:endParaRPr>
          </a:p>
        </p:txBody>
      </p:sp>
      <p:sp>
        <p:nvSpPr>
          <p:cNvPr id="170" name="Shape 170"/>
          <p:cNvSpPr txBox="1"/>
          <p:nvPr/>
        </p:nvSpPr>
        <p:spPr>
          <a:xfrm>
            <a:off x="2133600" y="5943600"/>
            <a:ext cx="4648199"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Problem/Question</a:t>
            </a:r>
          </a:p>
        </p:txBody>
      </p:sp>
      <p:sp>
        <p:nvSpPr>
          <p:cNvPr id="171" name="Shape 171"/>
          <p:cNvSpPr txBox="1"/>
          <p:nvPr/>
        </p:nvSpPr>
        <p:spPr>
          <a:xfrm>
            <a:off x="1676400" y="5943600"/>
            <a:ext cx="5638800"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Observation/Research</a:t>
            </a:r>
          </a:p>
        </p:txBody>
      </p:sp>
      <p:sp>
        <p:nvSpPr>
          <p:cNvPr id="172" name="Shape 172"/>
          <p:cNvSpPr txBox="1"/>
          <p:nvPr/>
        </p:nvSpPr>
        <p:spPr>
          <a:xfrm>
            <a:off x="1143000" y="5943600"/>
            <a:ext cx="6096000"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Formulate a Hypothesis</a:t>
            </a:r>
          </a:p>
        </p:txBody>
      </p:sp>
      <p:sp>
        <p:nvSpPr>
          <p:cNvPr id="173" name="Shape 173"/>
          <p:cNvSpPr txBox="1"/>
          <p:nvPr/>
        </p:nvSpPr>
        <p:spPr>
          <a:xfrm>
            <a:off x="2743200" y="5943600"/>
            <a:ext cx="4038599"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Experiment</a:t>
            </a:r>
          </a:p>
        </p:txBody>
      </p:sp>
      <p:sp>
        <p:nvSpPr>
          <p:cNvPr id="174" name="Shape 174"/>
          <p:cNvSpPr txBox="1"/>
          <p:nvPr/>
        </p:nvSpPr>
        <p:spPr>
          <a:xfrm>
            <a:off x="762000" y="5943600"/>
            <a:ext cx="7162799" cy="701674"/>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Collect and Analyze Results</a:t>
            </a:r>
          </a:p>
        </p:txBody>
      </p:sp>
      <p:sp>
        <p:nvSpPr>
          <p:cNvPr id="175" name="Shape 175"/>
          <p:cNvSpPr txBox="1"/>
          <p:nvPr/>
        </p:nvSpPr>
        <p:spPr>
          <a:xfrm>
            <a:off x="2743200" y="5943600"/>
            <a:ext cx="3505200" cy="7017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Conclusion</a:t>
            </a:r>
          </a:p>
        </p:txBody>
      </p:sp>
      <p:sp>
        <p:nvSpPr>
          <p:cNvPr id="176" name="Shape 176"/>
          <p:cNvSpPr txBox="1"/>
          <p:nvPr/>
        </p:nvSpPr>
        <p:spPr>
          <a:xfrm>
            <a:off x="1295400" y="5943600"/>
            <a:ext cx="6781800" cy="7017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4000" b="0" i="0" u="none" strike="noStrike" cap="none">
                <a:solidFill>
                  <a:srgbClr val="0033CC"/>
                </a:solidFill>
                <a:latin typeface="Arial"/>
                <a:ea typeface="Arial"/>
                <a:cs typeface="Arial"/>
                <a:sym typeface="Arial"/>
              </a:rPr>
              <a:t>Communicate the Results</a:t>
            </a:r>
          </a:p>
        </p:txBody>
      </p:sp>
      <p:pic>
        <p:nvPicPr>
          <p:cNvPr id="177" name="Shape 177" descr="einstein"/>
          <p:cNvPicPr preferRelativeResize="0">
            <a:picLocks noGrp="1"/>
          </p:cNvPicPr>
          <p:nvPr>
            <p:ph type="body" idx="1"/>
          </p:nvPr>
        </p:nvPicPr>
        <p:blipFill rotWithShape="1">
          <a:blip r:embed="rId3">
            <a:alphaModFix/>
          </a:blip>
          <a:srcRect/>
          <a:stretch/>
        </p:blipFill>
        <p:spPr>
          <a:xfrm>
            <a:off x="2895600" y="1905000"/>
            <a:ext cx="3205162" cy="3962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3000"/>
                                        <p:tgtEl>
                                          <p:spTgt spid="170"/>
                                        </p:tgtEl>
                                      </p:cBhvr>
                                    </p:animEffect>
                                    <p:set>
                                      <p:cBhvr>
                                        <p:cTn id="9" dur="1" fill="hold">
                                          <p:stCondLst>
                                            <p:cond delay="3000"/>
                                          </p:stCondLst>
                                        </p:cTn>
                                        <p:tgtEl>
                                          <p:spTgt spid="170"/>
                                        </p:tgtEl>
                                        <p:attrNameLst>
                                          <p:attrName>style.visibility</p:attrName>
                                        </p:attrNameLst>
                                      </p:cBhvr>
                                      <p:to>
                                        <p:strVal val="hidden"/>
                                      </p:to>
                                    </p:set>
                                  </p:childTnLst>
                                </p:cTn>
                              </p:par>
                            </p:childTnLst>
                          </p:cTn>
                        </p:par>
                        <p:par>
                          <p:cTn id="10" fill="hold">
                            <p:stCondLst>
                              <p:cond delay="3000"/>
                            </p:stCondLst>
                            <p:childTnLst>
                              <p:par>
                                <p:cTn id="11" presetID="1" presetClass="entr" presetSubtype="0" fill="hold" nodeType="afterEffect">
                                  <p:stCondLst>
                                    <p:cond delay="0"/>
                                  </p:stCondLst>
                                  <p:childTnLst>
                                    <p:set>
                                      <p:cBhvr>
                                        <p:cTn id="12" dur="1" fill="hold">
                                          <p:stCondLst>
                                            <p:cond delay="0"/>
                                          </p:stCondLst>
                                        </p:cTn>
                                        <p:tgtEl>
                                          <p:spTgt spid="171"/>
                                        </p:tgtEl>
                                        <p:attrNameLst>
                                          <p:attrName>style.visibility</p:attrName>
                                        </p:attrNameLst>
                                      </p:cBhvr>
                                      <p:to>
                                        <p:strVal val="visible"/>
                                      </p:to>
                                    </p:set>
                                  </p:childTnLst>
                                </p:cTn>
                              </p:par>
                            </p:childTnLst>
                          </p:cTn>
                        </p:par>
                        <p:par>
                          <p:cTn id="13" fill="hold">
                            <p:stCondLst>
                              <p:cond delay="3001"/>
                            </p:stCondLst>
                            <p:childTnLst>
                              <p:par>
                                <p:cTn id="14" presetID="10" presetClass="exit" presetSubtype="0" fill="hold" nodeType="afterEffect">
                                  <p:stCondLst>
                                    <p:cond delay="0"/>
                                  </p:stCondLst>
                                  <p:childTnLst>
                                    <p:animEffect transition="out" filter="fade">
                                      <p:cBhvr>
                                        <p:cTn id="15" dur="3000"/>
                                        <p:tgtEl>
                                          <p:spTgt spid="171"/>
                                        </p:tgtEl>
                                      </p:cBhvr>
                                    </p:animEffect>
                                    <p:set>
                                      <p:cBhvr>
                                        <p:cTn id="16" dur="1" fill="hold">
                                          <p:stCondLst>
                                            <p:cond delay="3000"/>
                                          </p:stCondLst>
                                        </p:cTn>
                                        <p:tgtEl>
                                          <p:spTgt spid="171"/>
                                        </p:tgtEl>
                                        <p:attrNameLst>
                                          <p:attrName>style.visibility</p:attrName>
                                        </p:attrNameLst>
                                      </p:cBhvr>
                                      <p:to>
                                        <p:strVal val="hidden"/>
                                      </p:to>
                                    </p:set>
                                  </p:childTnLst>
                                </p:cTn>
                              </p:par>
                            </p:childTnLst>
                          </p:cTn>
                        </p:par>
                        <p:par>
                          <p:cTn id="17" fill="hold">
                            <p:stCondLst>
                              <p:cond delay="6001"/>
                            </p:stCondLst>
                            <p:childTnLst>
                              <p:par>
                                <p:cTn id="18" presetID="1" presetClass="entr" presetSubtype="0" fill="hold" nodeType="afterEffect">
                                  <p:stCondLst>
                                    <p:cond delay="0"/>
                                  </p:stCondLst>
                                  <p:childTnLst>
                                    <p:set>
                                      <p:cBhvr>
                                        <p:cTn id="19" dur="1" fill="hold">
                                          <p:stCondLst>
                                            <p:cond delay="0"/>
                                          </p:stCondLst>
                                        </p:cTn>
                                        <p:tgtEl>
                                          <p:spTgt spid="172"/>
                                        </p:tgtEl>
                                        <p:attrNameLst>
                                          <p:attrName>style.visibility</p:attrName>
                                        </p:attrNameLst>
                                      </p:cBhvr>
                                      <p:to>
                                        <p:strVal val="visible"/>
                                      </p:to>
                                    </p:set>
                                  </p:childTnLst>
                                </p:cTn>
                              </p:par>
                            </p:childTnLst>
                          </p:cTn>
                        </p:par>
                        <p:par>
                          <p:cTn id="20" fill="hold">
                            <p:stCondLst>
                              <p:cond delay="6002"/>
                            </p:stCondLst>
                            <p:childTnLst>
                              <p:par>
                                <p:cTn id="21" presetID="10" presetClass="exit" presetSubtype="0" fill="hold" nodeType="afterEffect">
                                  <p:stCondLst>
                                    <p:cond delay="0"/>
                                  </p:stCondLst>
                                  <p:childTnLst>
                                    <p:animEffect transition="out" filter="fade">
                                      <p:cBhvr>
                                        <p:cTn id="22" dur="3000"/>
                                        <p:tgtEl>
                                          <p:spTgt spid="172"/>
                                        </p:tgtEl>
                                      </p:cBhvr>
                                    </p:animEffect>
                                    <p:set>
                                      <p:cBhvr>
                                        <p:cTn id="23" dur="1" fill="hold">
                                          <p:stCondLst>
                                            <p:cond delay="3000"/>
                                          </p:stCondLst>
                                        </p:cTn>
                                        <p:tgtEl>
                                          <p:spTgt spid="172"/>
                                        </p:tgtEl>
                                        <p:attrNameLst>
                                          <p:attrName>style.visibility</p:attrName>
                                        </p:attrNameLst>
                                      </p:cBhvr>
                                      <p:to>
                                        <p:strVal val="hidden"/>
                                      </p:to>
                                    </p:set>
                                  </p:childTnLst>
                                </p:cTn>
                              </p:par>
                            </p:childTnLst>
                          </p:cTn>
                        </p:par>
                        <p:par>
                          <p:cTn id="24" fill="hold">
                            <p:stCondLst>
                              <p:cond delay="9002"/>
                            </p:stCondLst>
                            <p:childTnLst>
                              <p:par>
                                <p:cTn id="25" presetID="1" presetClass="entr" presetSubtype="0" fill="hold" nodeType="afterEffect">
                                  <p:stCondLst>
                                    <p:cond delay="0"/>
                                  </p:stCondLst>
                                  <p:childTnLst>
                                    <p:set>
                                      <p:cBhvr>
                                        <p:cTn id="26" dur="1" fill="hold">
                                          <p:stCondLst>
                                            <p:cond delay="0"/>
                                          </p:stCondLst>
                                        </p:cTn>
                                        <p:tgtEl>
                                          <p:spTgt spid="173"/>
                                        </p:tgtEl>
                                        <p:attrNameLst>
                                          <p:attrName>style.visibility</p:attrName>
                                        </p:attrNameLst>
                                      </p:cBhvr>
                                      <p:to>
                                        <p:strVal val="visible"/>
                                      </p:to>
                                    </p:set>
                                  </p:childTnLst>
                                </p:cTn>
                              </p:par>
                            </p:childTnLst>
                          </p:cTn>
                        </p:par>
                        <p:par>
                          <p:cTn id="27" fill="hold">
                            <p:stCondLst>
                              <p:cond delay="9003"/>
                            </p:stCondLst>
                            <p:childTnLst>
                              <p:par>
                                <p:cTn id="28" presetID="10" presetClass="exit" presetSubtype="0" fill="hold" nodeType="afterEffect">
                                  <p:stCondLst>
                                    <p:cond delay="0"/>
                                  </p:stCondLst>
                                  <p:childTnLst>
                                    <p:animEffect transition="out" filter="fade">
                                      <p:cBhvr>
                                        <p:cTn id="29" dur="3000"/>
                                        <p:tgtEl>
                                          <p:spTgt spid="173"/>
                                        </p:tgtEl>
                                      </p:cBhvr>
                                    </p:animEffect>
                                    <p:set>
                                      <p:cBhvr>
                                        <p:cTn id="30" dur="1" fill="hold">
                                          <p:stCondLst>
                                            <p:cond delay="3000"/>
                                          </p:stCondLst>
                                        </p:cTn>
                                        <p:tgtEl>
                                          <p:spTgt spid="173"/>
                                        </p:tgtEl>
                                        <p:attrNameLst>
                                          <p:attrName>style.visibility</p:attrName>
                                        </p:attrNameLst>
                                      </p:cBhvr>
                                      <p:to>
                                        <p:strVal val="hidden"/>
                                      </p:to>
                                    </p:set>
                                  </p:childTnLst>
                                </p:cTn>
                              </p:par>
                            </p:childTnLst>
                          </p:cTn>
                        </p:par>
                        <p:par>
                          <p:cTn id="31" fill="hold">
                            <p:stCondLst>
                              <p:cond delay="12003"/>
                            </p:stCondLst>
                            <p:childTnLst>
                              <p:par>
                                <p:cTn id="32" presetID="1" presetClass="entr" presetSubtype="0" fill="hold" nodeType="afterEffect">
                                  <p:stCondLst>
                                    <p:cond delay="0"/>
                                  </p:stCondLst>
                                  <p:childTnLst>
                                    <p:set>
                                      <p:cBhvr>
                                        <p:cTn id="33" dur="1" fill="hold">
                                          <p:stCondLst>
                                            <p:cond delay="0"/>
                                          </p:stCondLst>
                                        </p:cTn>
                                        <p:tgtEl>
                                          <p:spTgt spid="174"/>
                                        </p:tgtEl>
                                        <p:attrNameLst>
                                          <p:attrName>style.visibility</p:attrName>
                                        </p:attrNameLst>
                                      </p:cBhvr>
                                      <p:to>
                                        <p:strVal val="visible"/>
                                      </p:to>
                                    </p:set>
                                  </p:childTnLst>
                                </p:cTn>
                              </p:par>
                            </p:childTnLst>
                          </p:cTn>
                        </p:par>
                        <p:par>
                          <p:cTn id="34" fill="hold">
                            <p:stCondLst>
                              <p:cond delay="12004"/>
                            </p:stCondLst>
                            <p:childTnLst>
                              <p:par>
                                <p:cTn id="35" presetID="10" presetClass="exit" presetSubtype="0" fill="hold" nodeType="afterEffect">
                                  <p:stCondLst>
                                    <p:cond delay="0"/>
                                  </p:stCondLst>
                                  <p:childTnLst>
                                    <p:animEffect transition="out" filter="fade">
                                      <p:cBhvr>
                                        <p:cTn id="36" dur="3000"/>
                                        <p:tgtEl>
                                          <p:spTgt spid="174"/>
                                        </p:tgtEl>
                                      </p:cBhvr>
                                    </p:animEffect>
                                    <p:set>
                                      <p:cBhvr>
                                        <p:cTn id="37" dur="1" fill="hold">
                                          <p:stCondLst>
                                            <p:cond delay="3000"/>
                                          </p:stCondLst>
                                        </p:cTn>
                                        <p:tgtEl>
                                          <p:spTgt spid="174"/>
                                        </p:tgtEl>
                                        <p:attrNameLst>
                                          <p:attrName>style.visibility</p:attrName>
                                        </p:attrNameLst>
                                      </p:cBhvr>
                                      <p:to>
                                        <p:strVal val="hidden"/>
                                      </p:to>
                                    </p:set>
                                  </p:childTnLst>
                                </p:cTn>
                              </p:par>
                            </p:childTnLst>
                          </p:cTn>
                        </p:par>
                        <p:par>
                          <p:cTn id="38" fill="hold">
                            <p:stCondLst>
                              <p:cond delay="15004"/>
                            </p:stCondLst>
                            <p:childTnLst>
                              <p:par>
                                <p:cTn id="39" presetID="1" presetClass="entr" presetSubtype="0" fill="hold" nodeType="afterEffect">
                                  <p:stCondLst>
                                    <p:cond delay="0"/>
                                  </p:stCondLst>
                                  <p:childTnLst>
                                    <p:set>
                                      <p:cBhvr>
                                        <p:cTn id="40" dur="1" fill="hold">
                                          <p:stCondLst>
                                            <p:cond delay="0"/>
                                          </p:stCondLst>
                                        </p:cTn>
                                        <p:tgtEl>
                                          <p:spTgt spid="175"/>
                                        </p:tgtEl>
                                        <p:attrNameLst>
                                          <p:attrName>style.visibility</p:attrName>
                                        </p:attrNameLst>
                                      </p:cBhvr>
                                      <p:to>
                                        <p:strVal val="visible"/>
                                      </p:to>
                                    </p:set>
                                  </p:childTnLst>
                                </p:cTn>
                              </p:par>
                            </p:childTnLst>
                          </p:cTn>
                        </p:par>
                        <p:par>
                          <p:cTn id="41" fill="hold">
                            <p:stCondLst>
                              <p:cond delay="15005"/>
                            </p:stCondLst>
                            <p:childTnLst>
                              <p:par>
                                <p:cTn id="42" presetID="10" presetClass="exit" presetSubtype="0" fill="hold" nodeType="afterEffect">
                                  <p:stCondLst>
                                    <p:cond delay="0"/>
                                  </p:stCondLst>
                                  <p:childTnLst>
                                    <p:animEffect transition="out" filter="fade">
                                      <p:cBhvr>
                                        <p:cTn id="43" dur="3000"/>
                                        <p:tgtEl>
                                          <p:spTgt spid="175"/>
                                        </p:tgtEl>
                                      </p:cBhvr>
                                    </p:animEffect>
                                    <p:set>
                                      <p:cBhvr>
                                        <p:cTn id="44" dur="1" fill="hold">
                                          <p:stCondLst>
                                            <p:cond delay="3000"/>
                                          </p:stCondLst>
                                        </p:cTn>
                                        <p:tgtEl>
                                          <p:spTgt spid="175"/>
                                        </p:tgtEl>
                                        <p:attrNameLst>
                                          <p:attrName>style.visibility</p:attrName>
                                        </p:attrNameLst>
                                      </p:cBhvr>
                                      <p:to>
                                        <p:strVal val="hidden"/>
                                      </p:to>
                                    </p:set>
                                  </p:childTnLst>
                                </p:cTn>
                              </p:par>
                            </p:childTnLst>
                          </p:cTn>
                        </p:par>
                        <p:par>
                          <p:cTn id="45" fill="hold">
                            <p:stCondLst>
                              <p:cond delay="18005"/>
                            </p:stCondLst>
                            <p:childTnLst>
                              <p:par>
                                <p:cTn id="46" presetID="1" presetClass="entr" presetSubtype="0" fill="hold" nodeType="afterEffect">
                                  <p:stCondLst>
                                    <p:cond delay="0"/>
                                  </p:stCondLst>
                                  <p:childTnLst>
                                    <p:set>
                                      <p:cBhvr>
                                        <p:cTn id="47" dur="1" fill="hold">
                                          <p:stCondLst>
                                            <p:cond delay="0"/>
                                          </p:stCondLst>
                                        </p:cTn>
                                        <p:tgtEl>
                                          <p:spTgt spid="176"/>
                                        </p:tgtEl>
                                        <p:attrNameLst>
                                          <p:attrName>style.visibility</p:attrName>
                                        </p:attrNameLst>
                                      </p:cBhvr>
                                      <p:to>
                                        <p:strVal val="visible"/>
                                      </p:to>
                                    </p:set>
                                  </p:childTnLst>
                                </p:cTn>
                              </p:par>
                            </p:childTnLst>
                          </p:cTn>
                        </p:par>
                        <p:par>
                          <p:cTn id="48" fill="hold">
                            <p:stCondLst>
                              <p:cond delay="18006"/>
                            </p:stCondLst>
                            <p:childTnLst>
                              <p:par>
                                <p:cTn id="49" presetID="10" presetClass="exit" presetSubtype="0" fill="hold" nodeType="afterEffect">
                                  <p:stCondLst>
                                    <p:cond delay="0"/>
                                  </p:stCondLst>
                                  <p:childTnLst>
                                    <p:animEffect transition="out" filter="fade">
                                      <p:cBhvr>
                                        <p:cTn id="50" dur="3000"/>
                                        <p:tgtEl>
                                          <p:spTgt spid="176"/>
                                        </p:tgtEl>
                                      </p:cBhvr>
                                    </p:animEffect>
                                    <p:set>
                                      <p:cBhvr>
                                        <p:cTn id="51" dur="1" fill="hold">
                                          <p:stCondLst>
                                            <p:cond delay="3000"/>
                                          </p:stCondLst>
                                        </p:cTn>
                                        <p:tgtEl>
                                          <p:spTgt spid="1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0" y="0"/>
            <a:ext cx="9144000" cy="36576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Let’s put our knowledge of the Scientific Method to a realistic example that includes some of the terms you’ll be needing to use and understand.</a:t>
            </a:r>
          </a:p>
          <a:p>
            <a:pPr marL="342900" marR="0" lvl="0" indent="-342900" algn="ctr" rtl="0">
              <a:spcBef>
                <a:spcPts val="880"/>
              </a:spcBef>
              <a:spcAft>
                <a:spcPts val="0"/>
              </a:spcAft>
              <a:buClr>
                <a:schemeClr val="dk1"/>
              </a:buClr>
              <a:buSzPct val="25000"/>
              <a:buFont typeface="Arial"/>
              <a:buNone/>
            </a:pPr>
            <a:endParaRPr sz="4400" b="0" i="0" u="none" strike="noStrike" cap="none">
              <a:solidFill>
                <a:schemeClr val="dk1"/>
              </a:solidFill>
              <a:latin typeface="Arial"/>
              <a:ea typeface="Arial"/>
              <a:cs typeface="Arial"/>
              <a:sym typeface="Arial"/>
            </a:endParaRPr>
          </a:p>
        </p:txBody>
      </p:sp>
      <p:pic>
        <p:nvPicPr>
          <p:cNvPr id="183" name="Shape 183" descr="j0303428"/>
          <p:cNvPicPr preferRelativeResize="0"/>
          <p:nvPr/>
        </p:nvPicPr>
        <p:blipFill rotWithShape="1">
          <a:blip r:embed="rId3">
            <a:alphaModFix/>
          </a:blip>
          <a:srcRect/>
          <a:stretch/>
        </p:blipFill>
        <p:spPr>
          <a:xfrm>
            <a:off x="3124200" y="3613150"/>
            <a:ext cx="3505200" cy="32448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500"/>
                                        <p:tgtEl>
                                          <p:spTgt spid="18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2">
                                            <p:txEl>
                                              <p:pRg st="1" end="1"/>
                                            </p:txEl>
                                          </p:spTgt>
                                        </p:tgtEl>
                                        <p:attrNameLst>
                                          <p:attrName>style.visibility</p:attrName>
                                        </p:attrNameLst>
                                      </p:cBhvr>
                                      <p:to>
                                        <p:strVal val="visible"/>
                                      </p:to>
                                    </p:set>
                                    <p:animEffect transition="in" filter="fade">
                                      <p:cBhvr>
                                        <p:cTn id="10" dur="500"/>
                                        <p:tgtEl>
                                          <p:spTgt spid="1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Problem/Question</a:t>
            </a:r>
          </a:p>
        </p:txBody>
      </p:sp>
      <p:sp>
        <p:nvSpPr>
          <p:cNvPr id="189" name="Shape 189"/>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watches his grandmother bake bread. He ask his grandmother what makes the bread rise.</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She explains that yeast releases a gas as it feeds on sugar.</a:t>
            </a:r>
          </a:p>
        </p:txBody>
      </p:sp>
      <p:pic>
        <p:nvPicPr>
          <p:cNvPr id="190" name="Shape 190" descr="MMj02839440000[1]"/>
          <p:cNvPicPr preferRelativeResize="0">
            <a:picLocks noGrp="1"/>
          </p:cNvPicPr>
          <p:nvPr>
            <p:ph type="body" idx="2"/>
          </p:nvPr>
        </p:nvPicPr>
        <p:blipFill rotWithShape="1">
          <a:blip r:embed="rId3">
            <a:alphaModFix/>
          </a:blip>
          <a:srcRect/>
          <a:stretch/>
        </p:blipFill>
        <p:spPr>
          <a:xfrm>
            <a:off x="5715000" y="2514600"/>
            <a:ext cx="3429000" cy="30829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Effect transition="in" filter="fade">
                                      <p:cBhvr>
                                        <p:cTn id="7" dur="500"/>
                                        <p:tgtEl>
                                          <p:spTgt spid="18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9">
                                            <p:txEl>
                                              <p:pRg st="1" end="1"/>
                                            </p:txEl>
                                          </p:spTgt>
                                        </p:tgtEl>
                                        <p:attrNameLst>
                                          <p:attrName>style.visibility</p:attrName>
                                        </p:attrNameLst>
                                      </p:cBhvr>
                                      <p:to>
                                        <p:strVal val="visible"/>
                                      </p:to>
                                    </p:set>
                                    <p:animEffect transition="in" filter="fade">
                                      <p:cBhvr>
                                        <p:cTn id="10" dur="500"/>
                                        <p:tgtEl>
                                          <p:spTgt spid="1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Problem/Question</a:t>
            </a:r>
          </a:p>
        </p:txBody>
      </p:sp>
      <p:sp>
        <p:nvSpPr>
          <p:cNvPr id="196" name="Shape 196"/>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endParaRPr sz="4000" b="0" i="0" u="none" strike="noStrike" cap="none">
              <a:solidFill>
                <a:schemeClr val="dk1"/>
              </a:solidFill>
              <a:latin typeface="Arial"/>
              <a:ea typeface="Arial"/>
              <a:cs typeface="Arial"/>
              <a:sym typeface="Arial"/>
            </a:endParaRP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wonders if the amount of sugar used in the recipe will affect the size of the bread loaf?</a:t>
            </a:r>
          </a:p>
        </p:txBody>
      </p:sp>
      <p:pic>
        <p:nvPicPr>
          <p:cNvPr id="197" name="Shape 197" descr="MMj02839440000[1]"/>
          <p:cNvPicPr preferRelativeResize="0">
            <a:picLocks noGrp="1"/>
          </p:cNvPicPr>
          <p:nvPr>
            <p:ph type="body" idx="2"/>
          </p:nvPr>
        </p:nvPicPr>
        <p:blipFill rotWithShape="1">
          <a:blip r:embed="rId3">
            <a:alphaModFix/>
          </a:blip>
          <a:srcRect/>
          <a:stretch/>
        </p:blipFill>
        <p:spPr>
          <a:xfrm>
            <a:off x="5715000" y="2514600"/>
            <a:ext cx="3429000" cy="308292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0" y="0"/>
            <a:ext cx="9144000" cy="1139825"/>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600" b="0" i="0" u="none" strike="noStrike" cap="none">
                <a:solidFill>
                  <a:srgbClr val="0033CC"/>
                </a:solidFill>
                <a:latin typeface="Arial"/>
                <a:ea typeface="Arial"/>
                <a:cs typeface="Arial"/>
                <a:sym typeface="Arial"/>
              </a:rPr>
              <a:t>Caution!</a:t>
            </a:r>
          </a:p>
        </p:txBody>
      </p:sp>
      <p:sp>
        <p:nvSpPr>
          <p:cNvPr id="203" name="Shape 203"/>
          <p:cNvSpPr txBox="1">
            <a:spLocks noGrp="1"/>
          </p:cNvSpPr>
          <p:nvPr>
            <p:ph type="body" idx="1"/>
          </p:nvPr>
        </p:nvSpPr>
        <p:spPr>
          <a:xfrm>
            <a:off x="152400" y="1600200"/>
            <a:ext cx="8991600" cy="5257799"/>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rgbClr val="0033CC"/>
              </a:buClr>
              <a:buSzPct val="25000"/>
              <a:buFont typeface="Arial"/>
              <a:buNone/>
            </a:pPr>
            <a:r>
              <a:rPr lang="en-US" sz="4000" b="0" i="0" u="none" strike="noStrike" cap="none">
                <a:solidFill>
                  <a:srgbClr val="0033CC"/>
                </a:solidFill>
                <a:latin typeface="Arial"/>
                <a:ea typeface="Arial"/>
                <a:cs typeface="Arial"/>
                <a:sym typeface="Arial"/>
              </a:rPr>
              <a:t>Be careful how you use </a:t>
            </a:r>
            <a:r>
              <a:rPr lang="en-US" sz="4000" b="0" i="0" u="none" strike="noStrike" cap="none">
                <a:solidFill>
                  <a:schemeClr val="hlink"/>
                </a:solidFill>
                <a:latin typeface="Arial"/>
                <a:ea typeface="Arial"/>
                <a:cs typeface="Arial"/>
                <a:sym typeface="Arial"/>
              </a:rPr>
              <a:t>effect</a:t>
            </a:r>
            <a:r>
              <a:rPr lang="en-US" sz="4000" b="0" i="0" u="none" strike="noStrike" cap="none">
                <a:solidFill>
                  <a:srgbClr val="0033CC"/>
                </a:solidFill>
                <a:latin typeface="Arial"/>
                <a:ea typeface="Arial"/>
                <a:cs typeface="Arial"/>
                <a:sym typeface="Arial"/>
              </a:rPr>
              <a:t> and </a:t>
            </a:r>
            <a:r>
              <a:rPr lang="en-US" sz="4000" b="0" i="0" u="none" strike="noStrike" cap="none">
                <a:solidFill>
                  <a:schemeClr val="hlink"/>
                </a:solidFill>
                <a:latin typeface="Arial"/>
                <a:ea typeface="Arial"/>
                <a:cs typeface="Arial"/>
                <a:sym typeface="Arial"/>
              </a:rPr>
              <a:t>affect</a:t>
            </a:r>
            <a:r>
              <a:rPr lang="en-US" sz="4000" b="0" i="0" u="none" strike="noStrike" cap="none">
                <a:solidFill>
                  <a:srgbClr val="0033CC"/>
                </a:solidFill>
                <a:latin typeface="Arial"/>
                <a:ea typeface="Arial"/>
                <a:cs typeface="Arial"/>
                <a:sym typeface="Arial"/>
              </a:rPr>
              <a:t>.</a:t>
            </a:r>
          </a:p>
          <a:p>
            <a:pPr marL="342900" marR="0" lvl="0" indent="-342900" algn="ctr" rtl="0">
              <a:lnSpc>
                <a:spcPct val="90000"/>
              </a:lnSpc>
              <a:spcBef>
                <a:spcPts val="800"/>
              </a:spcBef>
              <a:spcAft>
                <a:spcPts val="0"/>
              </a:spcAft>
              <a:buClr>
                <a:schemeClr val="hlink"/>
              </a:buClr>
              <a:buSzPct val="25000"/>
              <a:buFont typeface="Arial"/>
              <a:buNone/>
            </a:pPr>
            <a:r>
              <a:rPr lang="en-US" sz="4000" b="0" i="0" u="none" strike="noStrike" cap="none">
                <a:solidFill>
                  <a:schemeClr val="hlink"/>
                </a:solidFill>
                <a:latin typeface="Arial"/>
                <a:ea typeface="Arial"/>
                <a:cs typeface="Arial"/>
                <a:sym typeface="Arial"/>
              </a:rPr>
              <a:t>Effect</a:t>
            </a:r>
            <a:r>
              <a:rPr lang="en-US" sz="4000" b="0" i="0" u="none" strike="noStrike" cap="none">
                <a:solidFill>
                  <a:srgbClr val="0033CC"/>
                </a:solidFill>
                <a:latin typeface="Arial"/>
                <a:ea typeface="Arial"/>
                <a:cs typeface="Arial"/>
                <a:sym typeface="Arial"/>
              </a:rPr>
              <a:t> is usually a noun and </a:t>
            </a:r>
            <a:r>
              <a:rPr lang="en-US" sz="4000" b="0" i="0" u="none" strike="noStrike" cap="none">
                <a:solidFill>
                  <a:schemeClr val="hlink"/>
                </a:solidFill>
                <a:latin typeface="Arial"/>
                <a:ea typeface="Arial"/>
                <a:cs typeface="Arial"/>
                <a:sym typeface="Arial"/>
              </a:rPr>
              <a:t>affect</a:t>
            </a:r>
            <a:r>
              <a:rPr lang="en-US" sz="4000" b="0" i="0" u="none" strike="noStrike" cap="none">
                <a:solidFill>
                  <a:srgbClr val="0033CC"/>
                </a:solidFill>
                <a:latin typeface="Arial"/>
                <a:ea typeface="Arial"/>
                <a:cs typeface="Arial"/>
                <a:sym typeface="Arial"/>
              </a:rPr>
              <a:t>, a verb.</a:t>
            </a:r>
          </a:p>
          <a:p>
            <a:pPr marL="342900" marR="0" lvl="0" indent="-342900" algn="ctr" rtl="0">
              <a:lnSpc>
                <a:spcPct val="90000"/>
              </a:lnSpc>
              <a:spcBef>
                <a:spcPts val="800"/>
              </a:spcBef>
              <a:spcAft>
                <a:spcPts val="0"/>
              </a:spcAft>
              <a:buClr>
                <a:srgbClr val="0033CC"/>
              </a:buClr>
              <a:buSzPct val="25000"/>
              <a:buFont typeface="Arial"/>
              <a:buNone/>
            </a:pPr>
            <a:r>
              <a:rPr lang="en-US" sz="4000" b="0" i="0" u="none" strike="noStrike" cap="none">
                <a:solidFill>
                  <a:srgbClr val="0033CC"/>
                </a:solidFill>
                <a:latin typeface="Arial"/>
                <a:ea typeface="Arial"/>
                <a:cs typeface="Arial"/>
                <a:sym typeface="Arial"/>
              </a:rPr>
              <a:t>“ The </a:t>
            </a:r>
            <a:r>
              <a:rPr lang="en-US" sz="4000" b="0" i="0" u="none" strike="noStrike" cap="none">
                <a:solidFill>
                  <a:schemeClr val="hlink"/>
                </a:solidFill>
                <a:latin typeface="Arial"/>
                <a:ea typeface="Arial"/>
                <a:cs typeface="Arial"/>
                <a:sym typeface="Arial"/>
              </a:rPr>
              <a:t>effect</a:t>
            </a:r>
            <a:r>
              <a:rPr lang="en-US" sz="4000" b="0" i="0" u="none" strike="noStrike" cap="none">
                <a:solidFill>
                  <a:srgbClr val="0033CC"/>
                </a:solidFill>
                <a:latin typeface="Arial"/>
                <a:ea typeface="Arial"/>
                <a:cs typeface="Arial"/>
                <a:sym typeface="Arial"/>
              </a:rPr>
              <a:t> of sugar amounts on the rising of bread.”</a:t>
            </a:r>
          </a:p>
          <a:p>
            <a:pPr marL="342900" marR="0" lvl="0" indent="-342900" algn="ctr" rtl="0">
              <a:lnSpc>
                <a:spcPct val="90000"/>
              </a:lnSpc>
              <a:spcBef>
                <a:spcPts val="800"/>
              </a:spcBef>
              <a:spcAft>
                <a:spcPts val="0"/>
              </a:spcAft>
              <a:buClr>
                <a:srgbClr val="0033CC"/>
              </a:buClr>
              <a:buSzPct val="25000"/>
              <a:buFont typeface="Arial"/>
              <a:buNone/>
            </a:pPr>
            <a:r>
              <a:rPr lang="en-US" sz="4000" b="0" i="0" u="none" strike="noStrike" cap="none">
                <a:solidFill>
                  <a:srgbClr val="0033CC"/>
                </a:solidFill>
                <a:latin typeface="Arial"/>
                <a:ea typeface="Arial"/>
                <a:cs typeface="Arial"/>
                <a:sym typeface="Arial"/>
              </a:rPr>
              <a:t>“How does sugar </a:t>
            </a:r>
            <a:r>
              <a:rPr lang="en-US" sz="4000" b="0" i="0" u="none" strike="noStrike" cap="none">
                <a:solidFill>
                  <a:schemeClr val="hlink"/>
                </a:solidFill>
                <a:latin typeface="Arial"/>
                <a:ea typeface="Arial"/>
                <a:cs typeface="Arial"/>
                <a:sym typeface="Arial"/>
              </a:rPr>
              <a:t>affect</a:t>
            </a:r>
            <a:r>
              <a:rPr lang="en-US" sz="4000" b="0" i="0" u="none" strike="noStrike" cap="none">
                <a:solidFill>
                  <a:srgbClr val="0033CC"/>
                </a:solidFill>
                <a:latin typeface="Arial"/>
                <a:ea typeface="Arial"/>
                <a:cs typeface="Arial"/>
                <a:sym typeface="Arial"/>
              </a:rPr>
              <a:t> the rising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2000"/>
                                        <p:tgtEl>
                                          <p:spTgt spid="20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03">
                                            <p:txEl>
                                              <p:pRg st="0" end="0"/>
                                            </p:txEl>
                                          </p:spTgt>
                                        </p:tgtEl>
                                        <p:attrNameLst>
                                          <p:attrName>style.visibility</p:attrName>
                                        </p:attrNameLst>
                                      </p:cBhvr>
                                      <p:to>
                                        <p:strVal val="visible"/>
                                      </p:to>
                                    </p:set>
                                    <p:animEffect transition="in" filter="fade">
                                      <p:cBhvr>
                                        <p:cTn id="11" dur="500"/>
                                        <p:tgtEl>
                                          <p:spTgt spid="203">
                                            <p:txEl>
                                              <p:pRg st="0" end="0"/>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203">
                                            <p:txEl>
                                              <p:pRg st="1" end="1"/>
                                            </p:txEl>
                                          </p:spTgt>
                                        </p:tgtEl>
                                        <p:attrNameLst>
                                          <p:attrName>style.visibility</p:attrName>
                                        </p:attrNameLst>
                                      </p:cBhvr>
                                      <p:to>
                                        <p:strVal val="visible"/>
                                      </p:to>
                                    </p:set>
                                    <p:animEffect transition="in" filter="fade">
                                      <p:cBhvr>
                                        <p:cTn id="15" dur="500"/>
                                        <p:tgtEl>
                                          <p:spTgt spid="203">
                                            <p:txEl>
                                              <p:pRg st="1" end="1"/>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03">
                                            <p:txEl>
                                              <p:pRg st="2" end="2"/>
                                            </p:txEl>
                                          </p:spTgt>
                                        </p:tgtEl>
                                        <p:attrNameLst>
                                          <p:attrName>style.visibility</p:attrName>
                                        </p:attrNameLst>
                                      </p:cBhvr>
                                      <p:to>
                                        <p:strVal val="visible"/>
                                      </p:to>
                                    </p:set>
                                    <p:animEffect transition="in" filter="fade">
                                      <p:cBhvr>
                                        <p:cTn id="19" dur="500"/>
                                        <p:tgtEl>
                                          <p:spTgt spid="203">
                                            <p:txEl>
                                              <p:pRg st="2" end="2"/>
                                            </p:txEl>
                                          </p:spTgt>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203">
                                            <p:txEl>
                                              <p:pRg st="3" end="3"/>
                                            </p:txEl>
                                          </p:spTgt>
                                        </p:tgtEl>
                                        <p:attrNameLst>
                                          <p:attrName>style.visibility</p:attrName>
                                        </p:attrNameLst>
                                      </p:cBhvr>
                                      <p:to>
                                        <p:strVal val="visible"/>
                                      </p:to>
                                    </p:set>
                                    <p:animEffect transition="in" filter="fade">
                                      <p:cBhvr>
                                        <p:cTn id="23" dur="500"/>
                                        <p:tgtEl>
                                          <p:spTgt spid="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Observation/Research</a:t>
            </a:r>
          </a:p>
        </p:txBody>
      </p:sp>
      <p:sp>
        <p:nvSpPr>
          <p:cNvPr id="209" name="Shape 209"/>
          <p:cNvSpPr txBox="1">
            <a:spLocks noGrp="1"/>
          </p:cNvSpPr>
          <p:nvPr>
            <p:ph type="body" idx="1"/>
          </p:nvPr>
        </p:nvSpPr>
        <p:spPr>
          <a:xfrm>
            <a:off x="228600" y="12954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researches the areas of baking and fermentation and tries to come up with a way to test his question.</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He keeps all of his information on this topic in a journal.</a:t>
            </a:r>
          </a:p>
        </p:txBody>
      </p:sp>
      <p:pic>
        <p:nvPicPr>
          <p:cNvPr id="210" name="Shape 210" descr="MMAG00298_0000[1]"/>
          <p:cNvPicPr preferRelativeResize="0">
            <a:picLocks noGrp="1"/>
          </p:cNvPicPr>
          <p:nvPr>
            <p:ph type="body" idx="2"/>
          </p:nvPr>
        </p:nvPicPr>
        <p:blipFill rotWithShape="1">
          <a:blip r:embed="rId3">
            <a:alphaModFix/>
          </a:blip>
          <a:srcRect/>
          <a:stretch/>
        </p:blipFill>
        <p:spPr>
          <a:xfrm>
            <a:off x="6477000" y="1905000"/>
            <a:ext cx="2217738" cy="371951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9">
                                            <p:txEl>
                                              <p:pRg st="0" end="0"/>
                                            </p:txEl>
                                          </p:spTgt>
                                        </p:tgtEl>
                                        <p:attrNameLst>
                                          <p:attrName>style.visibility</p:attrName>
                                        </p:attrNameLst>
                                      </p:cBhvr>
                                      <p:to>
                                        <p:strVal val="visible"/>
                                      </p:to>
                                    </p:set>
                                    <p:animEffect transition="in" filter="fade">
                                      <p:cBhvr>
                                        <p:cTn id="7" dur="500"/>
                                        <p:tgtEl>
                                          <p:spTgt spid="20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9">
                                            <p:txEl>
                                              <p:pRg st="1" end="1"/>
                                            </p:txEl>
                                          </p:spTgt>
                                        </p:tgtEl>
                                        <p:attrNameLst>
                                          <p:attrName>style.visibility</p:attrName>
                                        </p:attrNameLst>
                                      </p:cBhvr>
                                      <p:to>
                                        <p:strVal val="visible"/>
                                      </p:to>
                                    </p:set>
                                    <p:animEffect transition="in" filter="fade">
                                      <p:cBhvr>
                                        <p:cTn id="10" dur="500"/>
                                        <p:tgtEl>
                                          <p:spTgt spid="2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talks with his teacher and she gives him a </a:t>
            </a:r>
            <a:r>
              <a:rPr lang="en-US" sz="4000" b="0" i="0" u="none" strike="noStrike" cap="none">
                <a:solidFill>
                  <a:schemeClr val="hlink"/>
                </a:solidFill>
                <a:latin typeface="Arial"/>
                <a:ea typeface="Arial"/>
                <a:cs typeface="Arial"/>
                <a:sym typeface="Arial"/>
              </a:rPr>
              <a:t> Experimental Design Diagram</a:t>
            </a:r>
            <a:r>
              <a:rPr lang="en-US" sz="4000" b="0" i="0" u="none" strike="noStrike" cap="none">
                <a:solidFill>
                  <a:schemeClr val="dk1"/>
                </a:solidFill>
                <a:latin typeface="Arial"/>
                <a:ea typeface="Arial"/>
                <a:cs typeface="Arial"/>
                <a:sym typeface="Arial"/>
              </a:rPr>
              <a:t> to help him set up his investigation.</a:t>
            </a:r>
          </a:p>
        </p:txBody>
      </p:sp>
      <p:pic>
        <p:nvPicPr>
          <p:cNvPr id="216" name="Shape 216" descr="MMj03181130000[1]"/>
          <p:cNvPicPr preferRelativeResize="0">
            <a:picLocks noGrp="1"/>
          </p:cNvPicPr>
          <p:nvPr>
            <p:ph type="body" idx="2"/>
          </p:nvPr>
        </p:nvPicPr>
        <p:blipFill rotWithShape="1">
          <a:blip r:embed="rId3">
            <a:alphaModFix/>
          </a:blip>
          <a:srcRect/>
          <a:stretch/>
        </p:blipFill>
        <p:spPr>
          <a:xfrm>
            <a:off x="5562600" y="2286000"/>
            <a:ext cx="3429000" cy="28289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5">
                                            <p:txEl>
                                              <p:pRg st="0" end="0"/>
                                            </p:txEl>
                                          </p:spTgt>
                                        </p:tgtEl>
                                        <p:attrNameLst>
                                          <p:attrName>style.visibility</p:attrName>
                                        </p:attrNameLst>
                                      </p:cBhvr>
                                      <p:to>
                                        <p:strVal val="visible"/>
                                      </p:to>
                                    </p:set>
                                    <p:animEffect transition="in" filter="fade">
                                      <p:cBhvr>
                                        <p:cTn id="7" dur="500"/>
                                        <p:tgtEl>
                                          <p:spTgt spid="2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0" y="152400"/>
            <a:ext cx="5257799" cy="67055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endParaRPr sz="4400" b="0" i="0" u="none" strike="noStrike" cap="none">
              <a:solidFill>
                <a:schemeClr val="dk1"/>
              </a:solidFill>
              <a:latin typeface="Arial"/>
              <a:ea typeface="Arial"/>
              <a:cs typeface="Arial"/>
              <a:sym typeface="Arial"/>
            </a:endParaRP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The </a:t>
            </a:r>
            <a:r>
              <a:rPr lang="en-US" sz="4400" b="0" i="0" u="none" strike="noStrike" cap="none">
                <a:solidFill>
                  <a:schemeClr val="hlink"/>
                </a:solidFill>
                <a:latin typeface="Arial"/>
                <a:ea typeface="Arial"/>
                <a:cs typeface="Arial"/>
                <a:sym typeface="Arial"/>
              </a:rPr>
              <a:t>Scientific Method</a:t>
            </a:r>
            <a:r>
              <a:rPr lang="en-US" sz="4400" b="0" i="0" u="none" strike="noStrike" cap="none">
                <a:solidFill>
                  <a:schemeClr val="dk1"/>
                </a:solidFill>
                <a:latin typeface="Arial"/>
                <a:ea typeface="Arial"/>
                <a:cs typeface="Arial"/>
                <a:sym typeface="Arial"/>
              </a:rPr>
              <a:t> involves a series of steps that are used to investigate a natural occurrence. </a:t>
            </a:r>
          </a:p>
        </p:txBody>
      </p:sp>
      <p:pic>
        <p:nvPicPr>
          <p:cNvPr id="103" name="Shape 103" descr="Mad_scientist"/>
          <p:cNvPicPr preferRelativeResize="0">
            <a:picLocks noGrp="1"/>
          </p:cNvPicPr>
          <p:nvPr>
            <p:ph type="body" idx="2"/>
          </p:nvPr>
        </p:nvPicPr>
        <p:blipFill rotWithShape="1">
          <a:blip r:embed="rId3">
            <a:alphaModFix/>
          </a:blip>
          <a:srcRect/>
          <a:stretch/>
        </p:blipFill>
        <p:spPr>
          <a:xfrm>
            <a:off x="5715000" y="1524000"/>
            <a:ext cx="3144837" cy="368141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pic>
        <p:nvPicPr>
          <p:cNvPr id="221" name="Shape 221"/>
          <p:cNvPicPr preferRelativeResize="0">
            <a:picLocks noGrp="1"/>
          </p:cNvPicPr>
          <p:nvPr>
            <p:ph type="body" idx="4294967295"/>
          </p:nvPr>
        </p:nvPicPr>
        <p:blipFill rotWithShape="1">
          <a:blip r:embed="rId3">
            <a:alphaModFix/>
          </a:blip>
          <a:srcRect/>
          <a:stretch/>
        </p:blipFill>
        <p:spPr>
          <a:xfrm>
            <a:off x="1200550" y="0"/>
            <a:ext cx="6696000" cy="6858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Formulate a Hypothesis</a:t>
            </a:r>
          </a:p>
        </p:txBody>
      </p:sp>
      <p:sp>
        <p:nvSpPr>
          <p:cNvPr id="227" name="Shape 227"/>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After talking with his teacher and conducting further research, he comes up with a hypothesis.</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“If more sugar is added, then the bread will rise higher.”</a:t>
            </a:r>
          </a:p>
        </p:txBody>
      </p:sp>
      <p:pic>
        <p:nvPicPr>
          <p:cNvPr id="228" name="Shape 228"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7">
                                            <p:txEl>
                                              <p:pRg st="0" end="0"/>
                                            </p:txEl>
                                          </p:spTgt>
                                        </p:tgtEl>
                                        <p:attrNameLst>
                                          <p:attrName>style.visibility</p:attrName>
                                        </p:attrNameLst>
                                      </p:cBhvr>
                                      <p:to>
                                        <p:strVal val="visible"/>
                                      </p:to>
                                    </p:set>
                                    <p:animEffect transition="in" filter="fade">
                                      <p:cBhvr>
                                        <p:cTn id="7" dur="500"/>
                                        <p:tgtEl>
                                          <p:spTgt spid="2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7">
                                            <p:txEl>
                                              <p:pRg st="1" end="1"/>
                                            </p:txEl>
                                          </p:spTgt>
                                        </p:tgtEl>
                                        <p:attrNameLst>
                                          <p:attrName>style.visibility</p:attrName>
                                        </p:attrNameLst>
                                      </p:cBhvr>
                                      <p:to>
                                        <p:strVal val="visible"/>
                                      </p:to>
                                    </p:set>
                                    <p:animEffect transition="in" filter="fade">
                                      <p:cBhvr>
                                        <p:cTn id="10" dur="500"/>
                                        <p:tgtEl>
                                          <p:spTgt spid="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0033CC"/>
                </a:solidFill>
                <a:latin typeface="Arial"/>
                <a:ea typeface="Arial"/>
                <a:cs typeface="Arial"/>
                <a:sym typeface="Arial"/>
              </a:rPr>
              <a:t>Hypothesis</a:t>
            </a:r>
          </a:p>
        </p:txBody>
      </p:sp>
      <p:sp>
        <p:nvSpPr>
          <p:cNvPr id="234" name="Shape 234"/>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The hypothesis is an educated guess about the relationship between the independent and dependent variables.</a:t>
            </a:r>
          </a:p>
          <a:p>
            <a:pPr marL="342900" marR="0" lvl="0" indent="-342900" algn="ctr" rtl="0">
              <a:spcBef>
                <a:spcPts val="960"/>
              </a:spcBef>
              <a:spcAft>
                <a:spcPts val="0"/>
              </a:spcAft>
              <a:buClr>
                <a:srgbClr val="AD1505"/>
              </a:buClr>
              <a:buSzPct val="25000"/>
              <a:buFont typeface="Arial"/>
              <a:buNone/>
            </a:pPr>
            <a:r>
              <a:rPr lang="en-US" sz="4800" b="0" i="0" u="none" strike="noStrike" cap="none">
                <a:solidFill>
                  <a:srgbClr val="AD1505"/>
                </a:solidFill>
                <a:latin typeface="Arial"/>
                <a:ea typeface="Arial"/>
                <a:cs typeface="Arial"/>
                <a:sym typeface="Arial"/>
              </a:rPr>
              <a:t>Note: These variables will be defined in the next few slides.</a:t>
            </a:r>
          </a:p>
          <a:p>
            <a:pPr marL="342900" marR="0" lvl="0" indent="-342900" algn="ctr" rtl="0">
              <a:spcBef>
                <a:spcPts val="960"/>
              </a:spcBef>
              <a:spcAft>
                <a:spcPts val="0"/>
              </a:spcAft>
              <a:buClr>
                <a:schemeClr val="dk1"/>
              </a:buClr>
              <a:buSzPct val="25000"/>
              <a:buFont typeface="Arial"/>
              <a:buNone/>
            </a:pPr>
            <a:endParaRPr sz="48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3"/>
                                        </p:tgtEl>
                                        <p:attrNameLst>
                                          <p:attrName>style.visibility</p:attrName>
                                        </p:attrNameLst>
                                      </p:cBhvr>
                                      <p:to>
                                        <p:strVal val="visible"/>
                                      </p:to>
                                    </p:set>
                                    <p:animEffect transition="in" filter="fade">
                                      <p:cBhvr>
                                        <p:cTn id="7" dur="500"/>
                                        <p:tgtEl>
                                          <p:spTgt spid="23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4">
                                            <p:txEl>
                                              <p:pRg st="0" end="0"/>
                                            </p:txEl>
                                          </p:spTgt>
                                        </p:tgtEl>
                                        <p:attrNameLst>
                                          <p:attrName>style.visibility</p:attrName>
                                        </p:attrNameLst>
                                      </p:cBhvr>
                                      <p:to>
                                        <p:strVal val="visible"/>
                                      </p:to>
                                    </p:set>
                                    <p:animEffect transition="in" filter="fade">
                                      <p:cBhvr>
                                        <p:cTn id="11" dur="500"/>
                                        <p:tgtEl>
                                          <p:spTgt spid="234">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34">
                                            <p:txEl>
                                              <p:pRg st="1" end="1"/>
                                            </p:txEl>
                                          </p:spTgt>
                                        </p:tgtEl>
                                        <p:attrNameLst>
                                          <p:attrName>style.visibility</p:attrName>
                                        </p:attrNameLst>
                                      </p:cBhvr>
                                      <p:to>
                                        <p:strVal val="visible"/>
                                      </p:to>
                                    </p:set>
                                    <p:animEffect transition="in" filter="fade">
                                      <p:cBhvr>
                                        <p:cTn id="15" dur="500"/>
                                        <p:tgtEl>
                                          <p:spTgt spid="234">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4">
                                            <p:txEl>
                                              <p:pRg st="2" end="2"/>
                                            </p:txEl>
                                          </p:spTgt>
                                        </p:tgtEl>
                                        <p:attrNameLst>
                                          <p:attrName>style.visibility</p:attrName>
                                        </p:attrNameLst>
                                      </p:cBhvr>
                                      <p:to>
                                        <p:strVal val="visible"/>
                                      </p:to>
                                    </p:set>
                                    <p:animEffect transition="in" filter="fade">
                                      <p:cBhvr>
                                        <p:cTn id="19" dur="500"/>
                                        <p:tgtEl>
                                          <p:spTgt spid="2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52400" y="0"/>
            <a:ext cx="8991600" cy="25145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Do you know the difference between the independent and dependent variables?</a:t>
            </a:r>
          </a:p>
        </p:txBody>
      </p:sp>
      <p:pic>
        <p:nvPicPr>
          <p:cNvPr id="240" name="Shape 240" descr="einstein"/>
          <p:cNvPicPr preferRelativeResize="0">
            <a:picLocks noGrp="1"/>
          </p:cNvPicPr>
          <p:nvPr>
            <p:ph type="body" idx="1"/>
          </p:nvPr>
        </p:nvPicPr>
        <p:blipFill rotWithShape="1">
          <a:blip r:embed="rId3">
            <a:alphaModFix/>
          </a:blip>
          <a:srcRect/>
          <a:stretch/>
        </p:blipFill>
        <p:spPr>
          <a:xfrm>
            <a:off x="3200400" y="2667000"/>
            <a:ext cx="3138488" cy="419099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Independent Variable</a:t>
            </a:r>
          </a:p>
        </p:txBody>
      </p:sp>
      <p:sp>
        <p:nvSpPr>
          <p:cNvPr id="246" name="Shape 246"/>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The independent, or manipulated variable, is a factor that’s intentionally varied by the experimenter.</a:t>
            </a:r>
          </a:p>
          <a:p>
            <a:pPr marL="342900" marR="0" lvl="0" indent="-342900" algn="ctr" rtl="0">
              <a:lnSpc>
                <a:spcPct val="90000"/>
              </a:lnSpc>
              <a:spcBef>
                <a:spcPts val="96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5"/>
                                        </p:tgtEl>
                                        <p:attrNameLst>
                                          <p:attrName>style.visibility</p:attrName>
                                        </p:attrNameLst>
                                      </p:cBhvr>
                                      <p:to>
                                        <p:strVal val="visible"/>
                                      </p:to>
                                    </p:set>
                                    <p:animEffect transition="in" filter="fade">
                                      <p:cBhvr>
                                        <p:cTn id="7" dur="500"/>
                                        <p:tgtEl>
                                          <p:spTgt spid="24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46">
                                            <p:txEl>
                                              <p:pRg st="0" end="0"/>
                                            </p:txEl>
                                          </p:spTgt>
                                        </p:tgtEl>
                                        <p:attrNameLst>
                                          <p:attrName>style.visibility</p:attrName>
                                        </p:attrNameLst>
                                      </p:cBhvr>
                                      <p:to>
                                        <p:strVal val="visible"/>
                                      </p:to>
                                    </p:set>
                                    <p:animEffect transition="in" filter="fade">
                                      <p:cBhvr>
                                        <p:cTn id="11" dur="500"/>
                                        <p:tgtEl>
                                          <p:spTgt spid="246">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46">
                                            <p:txEl>
                                              <p:pRg st="1" end="1"/>
                                            </p:txEl>
                                          </p:spTgt>
                                        </p:tgtEl>
                                        <p:attrNameLst>
                                          <p:attrName>style.visibility</p:attrName>
                                        </p:attrNameLst>
                                      </p:cBhvr>
                                      <p:to>
                                        <p:strVal val="visible"/>
                                      </p:to>
                                    </p:set>
                                    <p:animEffect transition="in" filter="fade">
                                      <p:cBhvr>
                                        <p:cTn id="15" dur="500"/>
                                        <p:tgtEl>
                                          <p:spTgt spid="2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Dependent Variable</a:t>
            </a:r>
          </a:p>
        </p:txBody>
      </p:sp>
      <p:sp>
        <p:nvSpPr>
          <p:cNvPr id="252" name="Shape 252"/>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The dependent, or responding variable, is the factor that may change as a result of changes made in the independent variable.</a:t>
            </a:r>
          </a:p>
          <a:p>
            <a:pPr marL="342900" marR="0" lvl="0" indent="-342900" algn="ctr" rtl="0">
              <a:lnSpc>
                <a:spcPct val="90000"/>
              </a:lnSpc>
              <a:spcBef>
                <a:spcPts val="96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1"/>
                                        </p:tgtEl>
                                        <p:attrNameLst>
                                          <p:attrName>style.visibility</p:attrName>
                                        </p:attrNameLst>
                                      </p:cBhvr>
                                      <p:to>
                                        <p:strVal val="visible"/>
                                      </p:to>
                                    </p:set>
                                    <p:animEffect transition="in" filter="fade">
                                      <p:cBhvr>
                                        <p:cTn id="7" dur="500"/>
                                        <p:tgtEl>
                                          <p:spTgt spid="25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2">
                                            <p:txEl>
                                              <p:pRg st="0" end="0"/>
                                            </p:txEl>
                                          </p:spTgt>
                                        </p:tgtEl>
                                        <p:attrNameLst>
                                          <p:attrName>style.visibility</p:attrName>
                                        </p:attrNameLst>
                                      </p:cBhvr>
                                      <p:to>
                                        <p:strVal val="visible"/>
                                      </p:to>
                                    </p:set>
                                    <p:animEffect transition="in" filter="fade">
                                      <p:cBhvr>
                                        <p:cTn id="11" dur="500"/>
                                        <p:tgtEl>
                                          <p:spTgt spid="252">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2">
                                            <p:txEl>
                                              <p:pRg st="1" end="1"/>
                                            </p:txEl>
                                          </p:spTgt>
                                        </p:tgtEl>
                                        <p:attrNameLst>
                                          <p:attrName>style.visibility</p:attrName>
                                        </p:attrNameLst>
                                      </p:cBhvr>
                                      <p:to>
                                        <p:strVal val="visible"/>
                                      </p:to>
                                    </p:set>
                                    <p:animEffect transition="in" filter="fade">
                                      <p:cBhvr>
                                        <p:cTn id="15" dur="500"/>
                                        <p:tgtEl>
                                          <p:spTgt spid="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Experiment</a:t>
            </a:r>
          </a:p>
        </p:txBody>
      </p:sp>
      <p:sp>
        <p:nvSpPr>
          <p:cNvPr id="258" name="Shape 258"/>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His teacher helps him come up with a </a:t>
            </a:r>
            <a:r>
              <a:rPr lang="en-US" sz="4000" b="0" i="0" u="none" strike="noStrike" cap="none">
                <a:solidFill>
                  <a:schemeClr val="hlink"/>
                </a:solidFill>
                <a:latin typeface="Arial"/>
                <a:ea typeface="Arial"/>
                <a:cs typeface="Arial"/>
                <a:sym typeface="Arial"/>
              </a:rPr>
              <a:t>procedure</a:t>
            </a:r>
            <a:r>
              <a:rPr lang="en-US" sz="4000" b="0" i="0" u="none" strike="noStrike" cap="none">
                <a:solidFill>
                  <a:srgbClr val="E9F31F"/>
                </a:solidFill>
                <a:latin typeface="Arial"/>
                <a:ea typeface="Arial"/>
                <a:cs typeface="Arial"/>
                <a:sym typeface="Arial"/>
              </a:rPr>
              <a:t> </a:t>
            </a:r>
            <a:r>
              <a:rPr lang="en-US" sz="4000" b="0" i="0" u="none" strike="noStrike" cap="none">
                <a:solidFill>
                  <a:schemeClr val="dk1"/>
                </a:solidFill>
                <a:latin typeface="Arial"/>
                <a:ea typeface="Arial"/>
                <a:cs typeface="Arial"/>
                <a:sym typeface="Arial"/>
              </a:rPr>
              <a:t>and list of needed </a:t>
            </a:r>
            <a:r>
              <a:rPr lang="en-US" sz="4000" b="0" i="0" u="none" strike="noStrike" cap="none">
                <a:solidFill>
                  <a:schemeClr val="hlink"/>
                </a:solidFill>
                <a:latin typeface="Arial"/>
                <a:ea typeface="Arial"/>
                <a:cs typeface="Arial"/>
                <a:sym typeface="Arial"/>
              </a:rPr>
              <a:t>materials</a:t>
            </a:r>
            <a:r>
              <a:rPr lang="en-US" sz="4000" b="0" i="0" u="none" strike="noStrike" cap="none">
                <a:solidFill>
                  <a:schemeClr val="dk1"/>
                </a:solidFill>
                <a:latin typeface="Arial"/>
                <a:ea typeface="Arial"/>
                <a:cs typeface="Arial"/>
                <a:sym typeface="Arial"/>
              </a:rPr>
              <a:t>.</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She discusses with John how to determine the </a:t>
            </a:r>
            <a:r>
              <a:rPr lang="en-US" sz="4000" b="0" i="0" u="none" strike="noStrike" cap="none">
                <a:solidFill>
                  <a:schemeClr val="hlink"/>
                </a:solidFill>
                <a:latin typeface="Arial"/>
                <a:ea typeface="Arial"/>
                <a:cs typeface="Arial"/>
                <a:sym typeface="Arial"/>
              </a:rPr>
              <a:t>control group</a:t>
            </a:r>
            <a:r>
              <a:rPr lang="en-US" sz="4000" b="0" i="0" u="none" strike="noStrike" cap="none">
                <a:solidFill>
                  <a:schemeClr val="dk1"/>
                </a:solidFill>
                <a:latin typeface="Arial"/>
                <a:ea typeface="Arial"/>
                <a:cs typeface="Arial"/>
                <a:sym typeface="Arial"/>
              </a:rPr>
              <a:t>.</a:t>
            </a:r>
          </a:p>
        </p:txBody>
      </p:sp>
      <p:pic>
        <p:nvPicPr>
          <p:cNvPr id="259" name="Shape 259" descr="MMj03181130000[1]"/>
          <p:cNvPicPr preferRelativeResize="0">
            <a:picLocks noGrp="1"/>
          </p:cNvPicPr>
          <p:nvPr>
            <p:ph type="body" idx="2"/>
          </p:nvPr>
        </p:nvPicPr>
        <p:blipFill rotWithShape="1">
          <a:blip r:embed="rId3">
            <a:alphaModFix/>
          </a:blip>
          <a:srcRect/>
          <a:stretch/>
        </p:blipFill>
        <p:spPr>
          <a:xfrm>
            <a:off x="6096000" y="3048000"/>
            <a:ext cx="3048000" cy="2514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8">
                                            <p:txEl>
                                              <p:pRg st="0" end="0"/>
                                            </p:txEl>
                                          </p:spTgt>
                                        </p:tgtEl>
                                        <p:attrNameLst>
                                          <p:attrName>style.visibility</p:attrName>
                                        </p:attrNameLst>
                                      </p:cBhvr>
                                      <p:to>
                                        <p:strVal val="visible"/>
                                      </p:to>
                                    </p:set>
                                    <p:animEffect transition="in" filter="fade">
                                      <p:cBhvr>
                                        <p:cTn id="7" dur="500"/>
                                        <p:tgtEl>
                                          <p:spTgt spid="25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8">
                                            <p:txEl>
                                              <p:pRg st="1" end="1"/>
                                            </p:txEl>
                                          </p:spTgt>
                                        </p:tgtEl>
                                        <p:attrNameLst>
                                          <p:attrName>style.visibility</p:attrName>
                                        </p:attrNameLst>
                                      </p:cBhvr>
                                      <p:to>
                                        <p:strVal val="visible"/>
                                      </p:to>
                                    </p:set>
                                    <p:animEffect transition="in" filter="fade">
                                      <p:cBhvr>
                                        <p:cTn id="10" dur="500"/>
                                        <p:tgtEl>
                                          <p:spTgt spid="2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Control Group</a:t>
            </a:r>
          </a:p>
        </p:txBody>
      </p:sp>
      <p:sp>
        <p:nvSpPr>
          <p:cNvPr id="265" name="Shape 265"/>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In a scientific experiment, the control is the group that serves as the standard of comparison.</a:t>
            </a:r>
          </a:p>
          <a:p>
            <a:pPr marL="342900" marR="0" lvl="0" indent="-342900" algn="ctr" rtl="0">
              <a:spcBef>
                <a:spcPts val="96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The control group may be a “no treatment" or an “experimenter selected”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4"/>
                                        </p:tgtEl>
                                        <p:attrNameLst>
                                          <p:attrName>style.visibility</p:attrName>
                                        </p:attrNameLst>
                                      </p:cBhvr>
                                      <p:to>
                                        <p:strVal val="visible"/>
                                      </p:to>
                                    </p:set>
                                    <p:animEffect transition="in" filter="fade">
                                      <p:cBhvr>
                                        <p:cTn id="7" dur="500"/>
                                        <p:tgtEl>
                                          <p:spTgt spid="26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5">
                                            <p:txEl>
                                              <p:pRg st="0" end="0"/>
                                            </p:txEl>
                                          </p:spTgt>
                                        </p:tgtEl>
                                        <p:attrNameLst>
                                          <p:attrName>style.visibility</p:attrName>
                                        </p:attrNameLst>
                                      </p:cBhvr>
                                      <p:to>
                                        <p:strVal val="visible"/>
                                      </p:to>
                                    </p:set>
                                    <p:animEffect transition="in" filter="fade">
                                      <p:cBhvr>
                                        <p:cTn id="11" dur="500"/>
                                        <p:tgtEl>
                                          <p:spTgt spid="26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65">
                                            <p:txEl>
                                              <p:pRg st="1" end="1"/>
                                            </p:txEl>
                                          </p:spTgt>
                                        </p:tgtEl>
                                        <p:attrNameLst>
                                          <p:attrName>style.visibility</p:attrName>
                                        </p:attrNameLst>
                                      </p:cBhvr>
                                      <p:to>
                                        <p:strVal val="visible"/>
                                      </p:to>
                                    </p:set>
                                    <p:animEffect transition="in" filter="fade">
                                      <p:cBhvr>
                                        <p:cTn id="15" dur="500"/>
                                        <p:tgtEl>
                                          <p:spTgt spid="2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Control Group</a:t>
            </a:r>
          </a:p>
        </p:txBody>
      </p:sp>
      <p:sp>
        <p:nvSpPr>
          <p:cNvPr id="271" name="Shape 271"/>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The control group is exposed to the same conditions as the experimental group, except for the variable being tested.</a:t>
            </a:r>
          </a:p>
          <a:p>
            <a:pPr marL="342900" marR="0" lvl="0" indent="-342900" algn="ctr" rtl="0">
              <a:spcBef>
                <a:spcPts val="960"/>
              </a:spcBef>
              <a:spcAft>
                <a:spcPts val="0"/>
              </a:spcAft>
              <a:buClr>
                <a:srgbClr val="0033CC"/>
              </a:buClr>
              <a:buSzPct val="25000"/>
              <a:buFont typeface="Arial"/>
              <a:buNone/>
            </a:pPr>
            <a:r>
              <a:rPr lang="en-US" sz="4800" b="0" i="0" u="sng" strike="noStrike" cap="none">
                <a:solidFill>
                  <a:srgbClr val="0033CC"/>
                </a:solidFill>
                <a:latin typeface="Arial"/>
                <a:ea typeface="Arial"/>
                <a:cs typeface="Arial"/>
                <a:sym typeface="Arial"/>
              </a:rPr>
              <a:t>All</a:t>
            </a:r>
            <a:r>
              <a:rPr lang="en-US" sz="4800" b="0" i="0" u="none" strike="noStrike" cap="none">
                <a:solidFill>
                  <a:srgbClr val="0033CC"/>
                </a:solidFill>
                <a:latin typeface="Arial"/>
                <a:ea typeface="Arial"/>
                <a:cs typeface="Arial"/>
                <a:sym typeface="Arial"/>
              </a:rPr>
              <a:t> experiments should have a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0"/>
                                        </p:tgtEl>
                                        <p:attrNameLst>
                                          <p:attrName>style.visibility</p:attrName>
                                        </p:attrNameLst>
                                      </p:cBhvr>
                                      <p:to>
                                        <p:strVal val="visible"/>
                                      </p:to>
                                    </p:set>
                                    <p:animEffect transition="in" filter="fade">
                                      <p:cBhvr>
                                        <p:cTn id="7" dur="500"/>
                                        <p:tgtEl>
                                          <p:spTgt spid="27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71">
                                            <p:txEl>
                                              <p:pRg st="0" end="0"/>
                                            </p:txEl>
                                          </p:spTgt>
                                        </p:tgtEl>
                                        <p:attrNameLst>
                                          <p:attrName>style.visibility</p:attrName>
                                        </p:attrNameLst>
                                      </p:cBhvr>
                                      <p:to>
                                        <p:strVal val="visible"/>
                                      </p:to>
                                    </p:set>
                                    <p:animEffect transition="in" filter="fade">
                                      <p:cBhvr>
                                        <p:cTn id="11" dur="500"/>
                                        <p:tgtEl>
                                          <p:spTgt spid="271">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71">
                                            <p:txEl>
                                              <p:pRg st="1" end="1"/>
                                            </p:txEl>
                                          </p:spTgt>
                                        </p:tgtEl>
                                        <p:attrNameLst>
                                          <p:attrName>style.visibility</p:attrName>
                                        </p:attrNameLst>
                                      </p:cBhvr>
                                      <p:to>
                                        <p:strVal val="visible"/>
                                      </p:to>
                                    </p:set>
                                    <p:animEffect transition="in" filter="fade">
                                      <p:cBhvr>
                                        <p:cTn id="15" dur="500"/>
                                        <p:tgtEl>
                                          <p:spTgt spid="2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Control Group</a:t>
            </a:r>
          </a:p>
        </p:txBody>
      </p:sp>
      <p:sp>
        <p:nvSpPr>
          <p:cNvPr id="277" name="Shape 277"/>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r>
              <a:rPr lang="en-US" sz="4800" b="0" i="0" u="none" strike="noStrike" cap="none">
                <a:solidFill>
                  <a:schemeClr val="dk1"/>
                </a:solidFill>
                <a:latin typeface="Arial"/>
                <a:ea typeface="Arial"/>
                <a:cs typeface="Arial"/>
                <a:sym typeface="Arial"/>
              </a:rPr>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6"/>
                                        </p:tgtEl>
                                        <p:attrNameLst>
                                          <p:attrName>style.visibility</p:attrName>
                                        </p:attrNameLst>
                                      </p:cBhvr>
                                      <p:to>
                                        <p:strVal val="visible"/>
                                      </p:to>
                                    </p:set>
                                    <p:animEffect transition="in" filter="fade">
                                      <p:cBhvr>
                                        <p:cTn id="7" dur="500"/>
                                        <p:tgtEl>
                                          <p:spTgt spid="27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77">
                                            <p:txEl>
                                              <p:pRg st="0" end="0"/>
                                            </p:txEl>
                                          </p:spTgt>
                                        </p:tgtEl>
                                        <p:attrNameLst>
                                          <p:attrName>style.visibility</p:attrName>
                                        </p:attrNameLst>
                                      </p:cBhvr>
                                      <p:to>
                                        <p:strVal val="visible"/>
                                      </p:to>
                                    </p:set>
                                    <p:animEffect transition="in" filter="fade">
                                      <p:cBhvr>
                                        <p:cTn id="11" dur="500"/>
                                        <p:tgtEl>
                                          <p:spTgt spid="2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0" y="152400"/>
            <a:ext cx="5105399" cy="67055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endParaRPr sz="4400" b="0" i="0" u="none" strike="noStrike" cap="none">
              <a:solidFill>
                <a:schemeClr val="dk1"/>
              </a:solidFill>
              <a:latin typeface="Arial"/>
              <a:ea typeface="Arial"/>
              <a:cs typeface="Arial"/>
              <a:sym typeface="Arial"/>
            </a:endParaRP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We shall take a closer look at these steps and the terminology you will need to understand before you start a science project.</a:t>
            </a:r>
          </a:p>
        </p:txBody>
      </p:sp>
      <p:pic>
        <p:nvPicPr>
          <p:cNvPr id="109" name="Shape 109" descr="MPj04003790000[1]"/>
          <p:cNvPicPr preferRelativeResize="0">
            <a:picLocks noGrp="1"/>
          </p:cNvPicPr>
          <p:nvPr>
            <p:ph type="body" idx="2"/>
          </p:nvPr>
        </p:nvPicPr>
        <p:blipFill rotWithShape="1">
          <a:blip r:embed="rId3">
            <a:alphaModFix/>
          </a:blip>
          <a:srcRect/>
          <a:stretch/>
        </p:blipFill>
        <p:spPr>
          <a:xfrm>
            <a:off x="5029200" y="2286000"/>
            <a:ext cx="3902075" cy="3352799"/>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Constants</a:t>
            </a:r>
          </a:p>
        </p:txBody>
      </p:sp>
      <p:sp>
        <p:nvSpPr>
          <p:cNvPr id="283" name="Shape 283"/>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John’s teacher reminds him to keep all other factors the same so that any observed changes in the bread can be attributed to the variation in the amount of sugar.</a:t>
            </a:r>
          </a:p>
        </p:txBody>
      </p:sp>
      <p:pic>
        <p:nvPicPr>
          <p:cNvPr id="284" name="Shape 284" descr="MMj03181130000[1]"/>
          <p:cNvPicPr preferRelativeResize="0">
            <a:picLocks noGrp="1"/>
          </p:cNvPicPr>
          <p:nvPr>
            <p:ph type="body" idx="2"/>
          </p:nvPr>
        </p:nvPicPr>
        <p:blipFill rotWithShape="1">
          <a:blip r:embed="rId3">
            <a:alphaModFix/>
          </a:blip>
          <a:srcRect/>
          <a:stretch/>
        </p:blipFill>
        <p:spPr>
          <a:xfrm>
            <a:off x="6096000" y="3048000"/>
            <a:ext cx="3048000" cy="2514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animEffect transition="in" filter="fade">
                                      <p:cBhvr>
                                        <p:cTn id="7" dur="500"/>
                                        <p:tgtEl>
                                          <p:spTgt spid="2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Constants</a:t>
            </a:r>
          </a:p>
        </p:txBody>
      </p:sp>
      <p:sp>
        <p:nvSpPr>
          <p:cNvPr id="290" name="Shape 290"/>
          <p:cNvSpPr txBox="1">
            <a:spLocks noGrp="1"/>
          </p:cNvSpPr>
          <p:nvPr>
            <p:ph type="body" idx="1"/>
          </p:nvPr>
        </p:nvSpPr>
        <p:spPr>
          <a:xfrm>
            <a:off x="0" y="1600200"/>
            <a:ext cx="56388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 </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The constants in an experiment are all the factors that the experimenter attempts to keep the same. </a:t>
            </a:r>
          </a:p>
          <a:p>
            <a:pPr marL="342900" marR="0" lvl="0" indent="-342900" algn="ctr" rtl="0">
              <a:spcBef>
                <a:spcPts val="800"/>
              </a:spcBef>
              <a:spcAft>
                <a:spcPts val="0"/>
              </a:spcAft>
              <a:buClr>
                <a:schemeClr val="dk1"/>
              </a:buClr>
              <a:buSzPct val="25000"/>
              <a:buFont typeface="Arial"/>
              <a:buNone/>
            </a:pPr>
            <a:endParaRPr sz="4000" b="0" i="0" u="none" strike="noStrike" cap="none">
              <a:solidFill>
                <a:srgbClr val="AD1505"/>
              </a:solidFill>
              <a:latin typeface="Arial"/>
              <a:ea typeface="Arial"/>
              <a:cs typeface="Arial"/>
              <a:sym typeface="Arial"/>
            </a:endParaRPr>
          </a:p>
        </p:txBody>
      </p:sp>
      <p:pic>
        <p:nvPicPr>
          <p:cNvPr id="291" name="Shape 291" descr="MMj03181130000[1]"/>
          <p:cNvPicPr preferRelativeResize="0">
            <a:picLocks noGrp="1"/>
          </p:cNvPicPr>
          <p:nvPr>
            <p:ph type="body" idx="2"/>
          </p:nvPr>
        </p:nvPicPr>
        <p:blipFill rotWithShape="1">
          <a:blip r:embed="rId3">
            <a:alphaModFix/>
          </a:blip>
          <a:srcRect/>
          <a:stretch/>
        </p:blipFill>
        <p:spPr>
          <a:xfrm>
            <a:off x="6096000" y="3048000"/>
            <a:ext cx="3048000" cy="2514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0">
                                            <p:txEl>
                                              <p:pRg st="0" end="0"/>
                                            </p:txEl>
                                          </p:spTgt>
                                        </p:tgtEl>
                                        <p:attrNameLst>
                                          <p:attrName>style.visibility</p:attrName>
                                        </p:attrNameLst>
                                      </p:cBhvr>
                                      <p:to>
                                        <p:strVal val="visible"/>
                                      </p:to>
                                    </p:set>
                                    <p:animEffect transition="in" filter="fade">
                                      <p:cBhvr>
                                        <p:cTn id="7" dur="500"/>
                                        <p:tgtEl>
                                          <p:spTgt spid="29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0">
                                            <p:txEl>
                                              <p:pRg st="1" end="1"/>
                                            </p:txEl>
                                          </p:spTgt>
                                        </p:tgtEl>
                                        <p:attrNameLst>
                                          <p:attrName>style.visibility</p:attrName>
                                        </p:attrNameLst>
                                      </p:cBhvr>
                                      <p:to>
                                        <p:strVal val="visible"/>
                                      </p:to>
                                    </p:set>
                                    <p:animEffect transition="in" filter="fade">
                                      <p:cBhvr>
                                        <p:cTn id="10" dur="500"/>
                                        <p:tgtEl>
                                          <p:spTgt spid="29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0">
                                            <p:txEl>
                                              <p:pRg st="2" end="2"/>
                                            </p:txEl>
                                          </p:spTgt>
                                        </p:tgtEl>
                                        <p:attrNameLst>
                                          <p:attrName>style.visibility</p:attrName>
                                        </p:attrNameLst>
                                      </p:cBhvr>
                                      <p:to>
                                        <p:strVal val="visible"/>
                                      </p:to>
                                    </p:set>
                                    <p:animEffect transition="in" filter="fade">
                                      <p:cBhvr>
                                        <p:cTn id="13" dur="500"/>
                                        <p:tgtEl>
                                          <p:spTgt spid="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152400" y="0"/>
            <a:ext cx="8991600" cy="25145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Can you think of some constants for this experiment?</a:t>
            </a:r>
          </a:p>
        </p:txBody>
      </p:sp>
      <p:pic>
        <p:nvPicPr>
          <p:cNvPr id="297" name="Shape 297" descr="einstein"/>
          <p:cNvPicPr preferRelativeResize="0">
            <a:picLocks noGrp="1"/>
          </p:cNvPicPr>
          <p:nvPr>
            <p:ph type="body" idx="1"/>
          </p:nvPr>
        </p:nvPicPr>
        <p:blipFill rotWithShape="1">
          <a:blip r:embed="rId3">
            <a:alphaModFix/>
          </a:blip>
          <a:srcRect/>
          <a:stretch/>
        </p:blipFill>
        <p:spPr>
          <a:xfrm>
            <a:off x="3200400" y="2667000"/>
            <a:ext cx="3138488" cy="4190999"/>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Constants</a:t>
            </a:r>
          </a:p>
        </p:txBody>
      </p:sp>
      <p:sp>
        <p:nvSpPr>
          <p:cNvPr id="303" name="Shape 303"/>
          <p:cNvSpPr txBox="1">
            <a:spLocks noGrp="1"/>
          </p:cNvSpPr>
          <p:nvPr>
            <p:ph type="body" idx="1"/>
          </p:nvPr>
        </p:nvSpPr>
        <p:spPr>
          <a:xfrm>
            <a:off x="0" y="1219200"/>
            <a:ext cx="6096000" cy="5638800"/>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3600" b="0" i="0" u="none" strike="noStrike" cap="none">
                <a:solidFill>
                  <a:schemeClr val="dk1"/>
                </a:solidFill>
                <a:latin typeface="Arial"/>
                <a:ea typeface="Arial"/>
                <a:cs typeface="Arial"/>
                <a:sym typeface="Arial"/>
              </a:rPr>
              <a:t>They might include:</a:t>
            </a:r>
          </a:p>
          <a:p>
            <a:pPr marL="342900" marR="0" lvl="0" indent="-342900" algn="ctr" rtl="0">
              <a:lnSpc>
                <a:spcPct val="90000"/>
              </a:lnSpc>
              <a:spcBef>
                <a:spcPts val="720"/>
              </a:spcBef>
              <a:spcAft>
                <a:spcPts val="0"/>
              </a:spcAft>
              <a:buClr>
                <a:schemeClr val="dk1"/>
              </a:buClr>
              <a:buSzPct val="25000"/>
              <a:buFont typeface="Arial"/>
              <a:buNone/>
            </a:pPr>
            <a:r>
              <a:rPr lang="en-US" sz="3600" b="0" i="0" u="none" strike="noStrike" cap="none">
                <a:solidFill>
                  <a:schemeClr val="dk1"/>
                </a:solidFill>
                <a:latin typeface="Arial"/>
                <a:ea typeface="Arial"/>
                <a:cs typeface="Arial"/>
                <a:sym typeface="Arial"/>
              </a:rPr>
              <a:t>Other ingredients to the bread recipe, oven used, rise time, brand of ingredients, cooking time, type of pan used, air temperature and humidity where the bread was rising, oven temperature,  age of the yeast… </a:t>
            </a:r>
          </a:p>
        </p:txBody>
      </p:sp>
      <p:pic>
        <p:nvPicPr>
          <p:cNvPr id="304" name="Shape 304" descr="MMj03181130000[1]"/>
          <p:cNvPicPr preferRelativeResize="0">
            <a:picLocks noGrp="1"/>
          </p:cNvPicPr>
          <p:nvPr>
            <p:ph type="body" idx="2"/>
          </p:nvPr>
        </p:nvPicPr>
        <p:blipFill rotWithShape="1">
          <a:blip r:embed="rId3">
            <a:alphaModFix/>
          </a:blip>
          <a:srcRect/>
          <a:stretch/>
        </p:blipFill>
        <p:spPr>
          <a:xfrm>
            <a:off x="6096000" y="3048000"/>
            <a:ext cx="3048000" cy="2514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3">
                                            <p:txEl>
                                              <p:pRg st="0" end="0"/>
                                            </p:txEl>
                                          </p:spTgt>
                                        </p:tgtEl>
                                        <p:attrNameLst>
                                          <p:attrName>style.visibility</p:attrName>
                                        </p:attrNameLst>
                                      </p:cBhvr>
                                      <p:to>
                                        <p:strVal val="visible"/>
                                      </p:to>
                                    </p:set>
                                    <p:animEffect transition="in" filter="fade">
                                      <p:cBhvr>
                                        <p:cTn id="7" dur="500"/>
                                        <p:tgtEl>
                                          <p:spTgt spid="30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3">
                                            <p:txEl>
                                              <p:pRg st="1" end="1"/>
                                            </p:txEl>
                                          </p:spTgt>
                                        </p:tgtEl>
                                        <p:attrNameLst>
                                          <p:attrName>style.visibility</p:attrName>
                                        </p:attrNameLst>
                                      </p:cBhvr>
                                      <p:to>
                                        <p:strVal val="visible"/>
                                      </p:to>
                                    </p:set>
                                    <p:animEffect transition="in" filter="fade">
                                      <p:cBhvr>
                                        <p:cTn id="10" dur="500"/>
                                        <p:tgtEl>
                                          <p:spTgt spid="3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Experiment</a:t>
            </a:r>
          </a:p>
        </p:txBody>
      </p:sp>
      <p:sp>
        <p:nvSpPr>
          <p:cNvPr id="310" name="Shape 310"/>
          <p:cNvSpPr txBox="1">
            <a:spLocks noGrp="1"/>
          </p:cNvSpPr>
          <p:nvPr>
            <p:ph type="body" idx="1"/>
          </p:nvPr>
        </p:nvSpPr>
        <p:spPr>
          <a:xfrm>
            <a:off x="0" y="1295400"/>
            <a:ext cx="5867400" cy="5257799"/>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writes out his procedure for his experiment along with a materials list in his journal. He has both of these checked by his teacher where she checks for any safety concerns.</a:t>
            </a:r>
          </a:p>
        </p:txBody>
      </p:sp>
      <p:pic>
        <p:nvPicPr>
          <p:cNvPr id="311" name="Shape 311"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0">
                                            <p:txEl>
                                              <p:pRg st="0" end="0"/>
                                            </p:txEl>
                                          </p:spTgt>
                                        </p:tgtEl>
                                        <p:attrNameLst>
                                          <p:attrName>style.visibility</p:attrName>
                                        </p:attrNameLst>
                                      </p:cBhvr>
                                      <p:to>
                                        <p:strVal val="visible"/>
                                      </p:to>
                                    </p:set>
                                    <p:animEffect transition="in" filter="fade">
                                      <p:cBhvr>
                                        <p:cTn id="7" dur="500"/>
                                        <p:tgtEl>
                                          <p:spTgt spid="3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chemeClr val="hlink"/>
                </a:solidFill>
                <a:latin typeface="Arial"/>
                <a:ea typeface="Arial"/>
                <a:cs typeface="Arial"/>
                <a:sym typeface="Arial"/>
              </a:rPr>
              <a:t>Trials</a:t>
            </a:r>
          </a:p>
        </p:txBody>
      </p:sp>
      <p:sp>
        <p:nvSpPr>
          <p:cNvPr id="317" name="Shape 317"/>
          <p:cNvSpPr txBox="1">
            <a:spLocks noGrp="1"/>
          </p:cNvSpPr>
          <p:nvPr>
            <p:ph type="body" idx="1"/>
          </p:nvPr>
        </p:nvSpPr>
        <p:spPr>
          <a:xfrm>
            <a:off x="0" y="1066800"/>
            <a:ext cx="6019799" cy="57912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endParaRPr sz="4000" b="0" i="0" u="none" strike="noStrike" cap="none">
              <a:solidFill>
                <a:schemeClr val="dk1"/>
              </a:solidFill>
              <a:latin typeface="Arial"/>
              <a:ea typeface="Arial"/>
              <a:cs typeface="Arial"/>
              <a:sym typeface="Arial"/>
            </a:endParaRP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Trials refer to replicate groups that are exposed to the same conditions in an experiment.</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John is going to test each sugar variable 3 times.</a:t>
            </a:r>
          </a:p>
        </p:txBody>
      </p:sp>
      <p:pic>
        <p:nvPicPr>
          <p:cNvPr id="318" name="Shape 318" descr="MMj03181130000[1]"/>
          <p:cNvPicPr preferRelativeResize="0">
            <a:picLocks noGrp="1"/>
          </p:cNvPicPr>
          <p:nvPr>
            <p:ph type="body" idx="2"/>
          </p:nvPr>
        </p:nvPicPr>
        <p:blipFill rotWithShape="1">
          <a:blip r:embed="rId3">
            <a:alphaModFix/>
          </a:blip>
          <a:srcRect/>
          <a:stretch/>
        </p:blipFill>
        <p:spPr>
          <a:xfrm>
            <a:off x="6096000" y="3048000"/>
            <a:ext cx="3048000" cy="2514599"/>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Collect and Analyze Results</a:t>
            </a:r>
          </a:p>
        </p:txBody>
      </p:sp>
      <p:sp>
        <p:nvSpPr>
          <p:cNvPr id="324" name="Shape 324"/>
          <p:cNvSpPr txBox="1">
            <a:spLocks noGrp="1"/>
          </p:cNvSpPr>
          <p:nvPr>
            <p:ph type="body" idx="1"/>
          </p:nvPr>
        </p:nvSpPr>
        <p:spPr>
          <a:xfrm>
            <a:off x="0" y="1295400"/>
            <a:ext cx="5867400" cy="5257799"/>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comes up with a table he can use to record his data.</a:t>
            </a:r>
          </a:p>
          <a:p>
            <a:pPr marL="342900" marR="0" lvl="0" indent="-342900" algn="ctr" rtl="0">
              <a:lnSpc>
                <a:spcPct val="90000"/>
              </a:lnSpc>
              <a:spcBef>
                <a:spcPts val="96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gets all his materials together and carries out his experiment.</a:t>
            </a:r>
          </a:p>
        </p:txBody>
      </p:sp>
      <p:pic>
        <p:nvPicPr>
          <p:cNvPr id="325" name="Shape 325"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4">
                                            <p:txEl>
                                              <p:pRg st="0" end="0"/>
                                            </p:txEl>
                                          </p:spTgt>
                                        </p:tgtEl>
                                        <p:attrNameLst>
                                          <p:attrName>style.visibility</p:attrName>
                                        </p:attrNameLst>
                                      </p:cBhvr>
                                      <p:to>
                                        <p:strVal val="visible"/>
                                      </p:to>
                                    </p:set>
                                    <p:animEffect transition="in" filter="fade">
                                      <p:cBhvr>
                                        <p:cTn id="7" dur="500"/>
                                        <p:tgtEl>
                                          <p:spTgt spid="3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4">
                                            <p:txEl>
                                              <p:pRg st="1" end="1"/>
                                            </p:txEl>
                                          </p:spTgt>
                                        </p:tgtEl>
                                        <p:attrNameLst>
                                          <p:attrName>style.visibility</p:attrName>
                                        </p:attrNameLst>
                                      </p:cBhvr>
                                      <p:to>
                                        <p:strVal val="visible"/>
                                      </p:to>
                                    </p:set>
                                    <p:animEffect transition="in" filter="fade">
                                      <p:cBhvr>
                                        <p:cTn id="10" dur="500"/>
                                        <p:tgtEl>
                                          <p:spTgt spid="3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0"/>
            <a:ext cx="8229600" cy="914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dk2"/>
                </a:solidFill>
                <a:latin typeface="Arial"/>
                <a:ea typeface="Arial"/>
                <a:cs typeface="Arial"/>
                <a:sym typeface="Arial"/>
              </a:rPr>
              <a:t>Size of Baked Bread (LxWxH) cm</a:t>
            </a:r>
            <a:r>
              <a:rPr lang="en-US" sz="4000" b="0" i="0" u="none" strike="noStrike" cap="none" baseline="30000">
                <a:solidFill>
                  <a:schemeClr val="dk2"/>
                </a:solidFill>
                <a:latin typeface="Arial"/>
                <a:ea typeface="Arial"/>
                <a:cs typeface="Arial"/>
                <a:sym typeface="Arial"/>
              </a:rPr>
              <a:t>3</a:t>
            </a:r>
          </a:p>
        </p:txBody>
      </p:sp>
      <p:graphicFrame>
        <p:nvGraphicFramePr>
          <p:cNvPr id="331" name="Shape 331"/>
          <p:cNvGraphicFramePr/>
          <p:nvPr/>
        </p:nvGraphicFramePr>
        <p:xfrm>
          <a:off x="228600" y="2514600"/>
          <a:ext cx="3000000" cy="3000000"/>
        </p:xfrm>
        <a:graphic>
          <a:graphicData uri="http://schemas.openxmlformats.org/drawingml/2006/table">
            <a:tbl>
              <a:tblPr>
                <a:noFill/>
                <a:tableStyleId>{0A6A6A79-4F76-4D3F-92F9-D757327BB2B0}</a:tableStyleId>
              </a:tblPr>
              <a:tblGrid>
                <a:gridCol w="1770075"/>
                <a:gridCol w="1704975"/>
                <a:gridCol w="1736725"/>
                <a:gridCol w="1736725"/>
                <a:gridCol w="1738300"/>
              </a:tblGrid>
              <a:tr h="808050">
                <a:tc>
                  <a:txBody>
                    <a:bodyPr/>
                    <a:lstStyle/>
                    <a:p>
                      <a:pPr marL="0" marR="0" lvl="0" indent="0" algn="ctr" rtl="0">
                        <a:lnSpc>
                          <a:spcPct val="100000"/>
                        </a:lnSpc>
                        <a:spcBef>
                          <a:spcPts val="0"/>
                        </a:spcBef>
                        <a:spcAft>
                          <a:spcPts val="0"/>
                        </a:spcAft>
                        <a:buClr>
                          <a:srgbClr val="AD1505"/>
                        </a:buClr>
                        <a:buSzPct val="25000"/>
                        <a:buFont typeface="Arial"/>
                        <a:buNone/>
                      </a:pPr>
                      <a:r>
                        <a:rPr lang="en-US" sz="2400" b="0" i="0" u="none" strike="noStrike" cap="none">
                          <a:solidFill>
                            <a:srgbClr val="AD1505"/>
                          </a:solidFill>
                          <a:latin typeface="Arial"/>
                          <a:ea typeface="Arial"/>
                          <a:cs typeface="Arial"/>
                          <a:sym typeface="Arial"/>
                        </a:rPr>
                        <a:t>Amt. of Sugar (g.)</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1</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2</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3</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33CC"/>
                        </a:buClr>
                        <a:buSzPct val="25000"/>
                        <a:buFont typeface="Arial"/>
                        <a:buNone/>
                      </a:pPr>
                      <a:r>
                        <a:rPr lang="en-US" sz="2000" b="1" i="0" u="none" strike="noStrike" cap="none">
                          <a:solidFill>
                            <a:srgbClr val="0033CC"/>
                          </a:solidFill>
                          <a:latin typeface="Arial"/>
                          <a:ea typeface="Arial"/>
                          <a:cs typeface="Arial"/>
                          <a:sym typeface="Arial"/>
                        </a:rPr>
                        <a:t>Average</a:t>
                      </a:r>
                    </a:p>
                    <a:p>
                      <a:pPr marL="0" marR="0" lvl="0" indent="0" algn="ctr" rtl="0">
                        <a:lnSpc>
                          <a:spcPct val="100000"/>
                        </a:lnSpc>
                        <a:spcBef>
                          <a:spcPts val="400"/>
                        </a:spcBef>
                        <a:spcAft>
                          <a:spcPts val="0"/>
                        </a:spcAft>
                        <a:buClr>
                          <a:srgbClr val="0033CC"/>
                        </a:buClr>
                        <a:buSzPct val="25000"/>
                        <a:buFont typeface="Arial"/>
                        <a:buNone/>
                      </a:pPr>
                      <a:r>
                        <a:rPr lang="en-US" sz="2000" b="1" i="0" u="none" strike="noStrike" cap="none">
                          <a:solidFill>
                            <a:srgbClr val="0033CC"/>
                          </a:solidFill>
                          <a:latin typeface="Arial"/>
                          <a:ea typeface="Arial"/>
                          <a:cs typeface="Arial"/>
                          <a:sym typeface="Arial"/>
                        </a:rPr>
                        <a:t>Size (cm</a:t>
                      </a:r>
                      <a:r>
                        <a:rPr lang="en-US" sz="2000" b="1" i="0" u="none" strike="noStrike" cap="none" baseline="30000">
                          <a:solidFill>
                            <a:srgbClr val="0033CC"/>
                          </a:solidFill>
                          <a:latin typeface="Arial"/>
                          <a:ea typeface="Arial"/>
                          <a:cs typeface="Arial"/>
                          <a:sym typeface="Arial"/>
                        </a:rPr>
                        <a:t>3</a:t>
                      </a:r>
                      <a:r>
                        <a:rPr lang="en-US" sz="2000" b="1" i="0" u="none" strike="noStrike" cap="none">
                          <a:solidFill>
                            <a:srgbClr val="0033CC"/>
                          </a:solidFill>
                          <a:latin typeface="Arial"/>
                          <a:ea typeface="Arial"/>
                          <a:cs typeface="Arial"/>
                          <a:sym typeface="Arial"/>
                        </a:rPr>
                        <a:t>)</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25</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768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744</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761</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758</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5650">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50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1188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1260</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100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1188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1080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1080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1116</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250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672</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576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588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612</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4873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500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432</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504</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360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432</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cxnSp>
        <p:nvCxnSpPr>
          <p:cNvPr id="332" name="Shape 332"/>
          <p:cNvCxnSpPr/>
          <p:nvPr/>
        </p:nvCxnSpPr>
        <p:spPr>
          <a:xfrm rot="10800000">
            <a:off x="1981200" y="1371599"/>
            <a:ext cx="0" cy="1143000"/>
          </a:xfrm>
          <a:prstGeom prst="straightConnector1">
            <a:avLst/>
          </a:prstGeom>
          <a:noFill/>
          <a:ln w="9525" cap="flat" cmpd="sng">
            <a:solidFill>
              <a:schemeClr val="dk1"/>
            </a:solidFill>
            <a:prstDash val="solid"/>
            <a:round/>
            <a:headEnd type="none" w="med" len="med"/>
            <a:tailEnd type="none" w="med" len="med"/>
          </a:ln>
        </p:spPr>
      </p:cxnSp>
      <p:cxnSp>
        <p:nvCxnSpPr>
          <p:cNvPr id="333" name="Shape 333"/>
          <p:cNvCxnSpPr/>
          <p:nvPr/>
        </p:nvCxnSpPr>
        <p:spPr>
          <a:xfrm>
            <a:off x="1981200" y="1371600"/>
            <a:ext cx="5181600" cy="0"/>
          </a:xfrm>
          <a:prstGeom prst="straightConnector1">
            <a:avLst/>
          </a:prstGeom>
          <a:noFill/>
          <a:ln w="9525" cap="flat" cmpd="sng">
            <a:solidFill>
              <a:schemeClr val="dk1"/>
            </a:solidFill>
            <a:prstDash val="solid"/>
            <a:round/>
            <a:headEnd type="none" w="med" len="med"/>
            <a:tailEnd type="none" w="med" len="med"/>
          </a:ln>
        </p:spPr>
      </p:cxnSp>
      <p:cxnSp>
        <p:nvCxnSpPr>
          <p:cNvPr id="334" name="Shape 334"/>
          <p:cNvCxnSpPr/>
          <p:nvPr/>
        </p:nvCxnSpPr>
        <p:spPr>
          <a:xfrm>
            <a:off x="7162800" y="1371600"/>
            <a:ext cx="0" cy="1143000"/>
          </a:xfrm>
          <a:prstGeom prst="straightConnector1">
            <a:avLst/>
          </a:prstGeom>
          <a:noFill/>
          <a:ln w="9525" cap="flat" cmpd="sng">
            <a:solidFill>
              <a:schemeClr val="dk1"/>
            </a:solidFill>
            <a:prstDash val="solid"/>
            <a:round/>
            <a:headEnd type="none" w="med" len="med"/>
            <a:tailEnd type="none" w="med" len="med"/>
          </a:ln>
        </p:spPr>
      </p:cxnSp>
      <p:sp>
        <p:nvSpPr>
          <p:cNvPr id="335" name="Shape 335"/>
          <p:cNvSpPr txBox="1"/>
          <p:nvPr/>
        </p:nvSpPr>
        <p:spPr>
          <a:xfrm>
            <a:off x="2362200" y="1371600"/>
            <a:ext cx="4648199" cy="116046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2800" b="0" i="0" u="none" strike="noStrike" cap="none">
                <a:solidFill>
                  <a:srgbClr val="AD1505"/>
                </a:solidFill>
                <a:latin typeface="Arial"/>
                <a:ea typeface="Arial"/>
                <a:cs typeface="Arial"/>
                <a:sym typeface="Arial"/>
              </a:rPr>
              <a:t>Size of Bread Loaf (cm</a:t>
            </a:r>
            <a:r>
              <a:rPr lang="en-US" sz="2800" b="0" i="0" u="none" strike="noStrike" cap="none" baseline="30000">
                <a:solidFill>
                  <a:srgbClr val="AD1505"/>
                </a:solidFill>
                <a:latin typeface="Arial"/>
                <a:ea typeface="Arial"/>
                <a:cs typeface="Arial"/>
                <a:sym typeface="Arial"/>
              </a:rPr>
              <a:t>3</a:t>
            </a:r>
            <a:r>
              <a:rPr lang="en-US" sz="2800" b="0" i="0" u="none" strike="noStrike" cap="none">
                <a:solidFill>
                  <a:srgbClr val="AD1505"/>
                </a:solidFill>
                <a:latin typeface="Arial"/>
                <a:ea typeface="Arial"/>
                <a:cs typeface="Arial"/>
                <a:sym typeface="Arial"/>
              </a:rPr>
              <a:t>)</a:t>
            </a:r>
          </a:p>
          <a:p>
            <a:pPr marL="0" marR="0" lvl="0" indent="0" algn="ctr" rtl="0">
              <a:spcBef>
                <a:spcPts val="1400"/>
              </a:spcBef>
              <a:spcAft>
                <a:spcPts val="0"/>
              </a:spcAft>
              <a:buSzPct val="25000"/>
              <a:buNone/>
            </a:pPr>
            <a:r>
              <a:rPr lang="en-US" sz="2800" b="0" i="0" u="none" strike="noStrike" cap="none">
                <a:solidFill>
                  <a:srgbClr val="AD1505"/>
                </a:solidFill>
                <a:latin typeface="Arial"/>
                <a:ea typeface="Arial"/>
                <a:cs typeface="Arial"/>
                <a:sym typeface="Arial"/>
              </a:rPr>
              <a:t>Trials</a:t>
            </a:r>
          </a:p>
        </p:txBody>
      </p:sp>
      <p:sp>
        <p:nvSpPr>
          <p:cNvPr id="336" name="Shape 336"/>
          <p:cNvSpPr txBox="1"/>
          <p:nvPr/>
        </p:nvSpPr>
        <p:spPr>
          <a:xfrm>
            <a:off x="304800" y="4495800"/>
            <a:ext cx="1676399" cy="36671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1800" b="0" i="0" u="none" strike="noStrike" cap="none">
                <a:solidFill>
                  <a:schemeClr val="dk1"/>
                </a:solidFill>
                <a:latin typeface="Arial"/>
                <a:ea typeface="Arial"/>
                <a:cs typeface="Arial"/>
                <a:sym typeface="Arial"/>
              </a:rPr>
              <a:t>Control group</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Collect and Analyze Results</a:t>
            </a:r>
          </a:p>
        </p:txBody>
      </p:sp>
      <p:sp>
        <p:nvSpPr>
          <p:cNvPr id="342" name="Shape 342"/>
          <p:cNvSpPr txBox="1">
            <a:spLocks noGrp="1"/>
          </p:cNvSpPr>
          <p:nvPr>
            <p:ph type="body" idx="1"/>
          </p:nvPr>
        </p:nvSpPr>
        <p:spPr>
          <a:xfrm>
            <a:off x="0" y="1295400"/>
            <a:ext cx="58674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John examines his data and notices that his control worked the best in this experiment, but not significantly better than 100g. of sugar.</a:t>
            </a:r>
          </a:p>
        </p:txBody>
      </p:sp>
      <p:pic>
        <p:nvPicPr>
          <p:cNvPr id="343" name="Shape 343"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2">
                                            <p:txEl>
                                              <p:pRg st="0" end="0"/>
                                            </p:txEl>
                                          </p:spTgt>
                                        </p:tgtEl>
                                        <p:attrNameLst>
                                          <p:attrName>style.visibility</p:attrName>
                                        </p:attrNameLst>
                                      </p:cBhvr>
                                      <p:to>
                                        <p:strVal val="visible"/>
                                      </p:to>
                                    </p:set>
                                    <p:animEffect transition="in" filter="fade">
                                      <p:cBhvr>
                                        <p:cTn id="7" dur="500"/>
                                        <p:tgtEl>
                                          <p:spTgt spid="3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Conclusion</a:t>
            </a:r>
          </a:p>
        </p:txBody>
      </p:sp>
      <p:sp>
        <p:nvSpPr>
          <p:cNvPr id="349" name="Shape 349"/>
          <p:cNvSpPr txBox="1">
            <a:spLocks noGrp="1"/>
          </p:cNvSpPr>
          <p:nvPr>
            <p:ph type="body" idx="1"/>
          </p:nvPr>
        </p:nvSpPr>
        <p:spPr>
          <a:xfrm>
            <a:off x="0" y="1295400"/>
            <a:ext cx="5943599" cy="55626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rejects his hypothesis, but decides to re-test using sugar amounts between 50g. and 100g.</a:t>
            </a:r>
          </a:p>
        </p:txBody>
      </p:sp>
      <p:pic>
        <p:nvPicPr>
          <p:cNvPr id="350" name="Shape 350"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9">
                                            <p:txEl>
                                              <p:pRg st="0" end="0"/>
                                            </p:txEl>
                                          </p:spTgt>
                                        </p:tgtEl>
                                        <p:attrNameLst>
                                          <p:attrName>style.visibility</p:attrName>
                                        </p:attrNameLst>
                                      </p:cBhvr>
                                      <p:to>
                                        <p:strVal val="visible"/>
                                      </p:to>
                                    </p:set>
                                    <p:animEffect transition="in" filter="fade">
                                      <p:cBhvr>
                                        <p:cTn id="7" dur="500"/>
                                        <p:tgtEl>
                                          <p:spTgt spid="3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p:nvPr/>
        </p:nvSpPr>
        <p:spPr>
          <a:xfrm>
            <a:off x="1143000" y="533400"/>
            <a:ext cx="6934199" cy="1142999"/>
          </a:xfrm>
          <a:prstGeom prst="rect">
            <a:avLst/>
          </a:prstGeom>
        </p:spPr>
        <p:txBody>
          <a:bodyPr>
            <a:prstTxWarp prst="textPlain">
              <a:avLst/>
            </a:prstTxWarp>
          </a:bodyPr>
          <a:lstStyle/>
          <a:p>
            <a:pPr lvl="0" algn="ctr"/>
            <a:r>
              <a:rPr b="0" i="0">
                <a:ln w="9525" cap="flat" cmpd="sng">
                  <a:solidFill>
                    <a:srgbClr val="000000"/>
                  </a:solidFill>
                  <a:prstDash val="solid"/>
                  <a:round/>
                  <a:headEnd type="none" w="med" len="med"/>
                  <a:tailEnd type="none" w="med" len="med"/>
                </a:ln>
                <a:solidFill>
                  <a:srgbClr val="000000"/>
                </a:solidFill>
                <a:latin typeface="Arial Black"/>
              </a:rPr>
              <a:t>Scientific Method</a:t>
            </a:r>
          </a:p>
        </p:txBody>
      </p:sp>
      <p:sp>
        <p:nvSpPr>
          <p:cNvPr id="115" name="Shape 115"/>
          <p:cNvSpPr txBox="1">
            <a:spLocks noGrp="1"/>
          </p:cNvSpPr>
          <p:nvPr>
            <p:ph type="body" idx="1"/>
          </p:nvPr>
        </p:nvSpPr>
        <p:spPr>
          <a:xfrm>
            <a:off x="0" y="1600200"/>
            <a:ext cx="91440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Problem/Question</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Observation/Research</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Formulate a Hypothesis</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Experiment</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Collect and Analyze Results</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Conclusion</a:t>
            </a:r>
          </a:p>
          <a:p>
            <a:pPr marL="342900" marR="0" lvl="0" indent="-342900" algn="ctr" rtl="0">
              <a:spcBef>
                <a:spcPts val="800"/>
              </a:spcBef>
              <a:spcAft>
                <a:spcPts val="0"/>
              </a:spcAft>
              <a:buClr>
                <a:srgbClr val="AD1505"/>
              </a:buClr>
              <a:buSzPct val="25000"/>
              <a:buFont typeface="Arial"/>
              <a:buNone/>
            </a:pPr>
            <a:r>
              <a:rPr lang="en-US" sz="4000" b="0" i="0" u="none" strike="noStrike" cap="none">
                <a:solidFill>
                  <a:srgbClr val="AD1505"/>
                </a:solidFill>
                <a:latin typeface="Arial"/>
                <a:ea typeface="Arial"/>
                <a:cs typeface="Arial"/>
                <a:sym typeface="Aria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500"/>
                                        <p:tgtEl>
                                          <p:spTgt spid="11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5">
                                            <p:txEl>
                                              <p:pRg st="0" end="0"/>
                                            </p:txEl>
                                          </p:spTgt>
                                        </p:tgtEl>
                                        <p:attrNameLst>
                                          <p:attrName>style.visibility</p:attrName>
                                        </p:attrNameLst>
                                      </p:cBhvr>
                                      <p:to>
                                        <p:strVal val="visible"/>
                                      </p:to>
                                    </p:set>
                                    <p:animEffect transition="in" filter="fade">
                                      <p:cBhvr>
                                        <p:cTn id="11" dur="3000"/>
                                        <p:tgtEl>
                                          <p:spTgt spid="115">
                                            <p:txEl>
                                              <p:pRg st="0" end="0"/>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115">
                                            <p:txEl>
                                              <p:pRg st="1" end="1"/>
                                            </p:txEl>
                                          </p:spTgt>
                                        </p:tgtEl>
                                        <p:attrNameLst>
                                          <p:attrName>style.visibility</p:attrName>
                                        </p:attrNameLst>
                                      </p:cBhvr>
                                      <p:to>
                                        <p:strVal val="visible"/>
                                      </p:to>
                                    </p:set>
                                    <p:animEffect transition="in" filter="fade">
                                      <p:cBhvr>
                                        <p:cTn id="15" dur="3000"/>
                                        <p:tgtEl>
                                          <p:spTgt spid="115">
                                            <p:txEl>
                                              <p:pRg st="1" end="1"/>
                                            </p:txEl>
                                          </p:spTgt>
                                        </p:tgtEl>
                                      </p:cBhvr>
                                    </p:animEffect>
                                  </p:childTnLst>
                                </p:cTn>
                              </p:par>
                            </p:childTnLst>
                          </p:cTn>
                        </p:par>
                        <p:par>
                          <p:cTn id="16" fill="hold">
                            <p:stCondLst>
                              <p:cond delay="6500"/>
                            </p:stCondLst>
                            <p:childTnLst>
                              <p:par>
                                <p:cTn id="17" presetID="10" presetClass="entr" presetSubtype="0" fill="hold" nodeType="afterEffect">
                                  <p:stCondLst>
                                    <p:cond delay="0"/>
                                  </p:stCondLst>
                                  <p:childTnLst>
                                    <p:set>
                                      <p:cBhvr>
                                        <p:cTn id="18" dur="1" fill="hold">
                                          <p:stCondLst>
                                            <p:cond delay="0"/>
                                          </p:stCondLst>
                                        </p:cTn>
                                        <p:tgtEl>
                                          <p:spTgt spid="115">
                                            <p:txEl>
                                              <p:pRg st="2" end="2"/>
                                            </p:txEl>
                                          </p:spTgt>
                                        </p:tgtEl>
                                        <p:attrNameLst>
                                          <p:attrName>style.visibility</p:attrName>
                                        </p:attrNameLst>
                                      </p:cBhvr>
                                      <p:to>
                                        <p:strVal val="visible"/>
                                      </p:to>
                                    </p:set>
                                    <p:animEffect transition="in" filter="fade">
                                      <p:cBhvr>
                                        <p:cTn id="19" dur="3000"/>
                                        <p:tgtEl>
                                          <p:spTgt spid="115">
                                            <p:txEl>
                                              <p:pRg st="2" end="2"/>
                                            </p:txEl>
                                          </p:spTgt>
                                        </p:tgtEl>
                                      </p:cBhvr>
                                    </p:animEffect>
                                  </p:childTnLst>
                                </p:cTn>
                              </p:par>
                            </p:childTnLst>
                          </p:cTn>
                        </p:par>
                        <p:par>
                          <p:cTn id="20" fill="hold">
                            <p:stCondLst>
                              <p:cond delay="9500"/>
                            </p:stCondLst>
                            <p:childTnLst>
                              <p:par>
                                <p:cTn id="21" presetID="10" presetClass="entr" presetSubtype="0" fill="hold" nodeType="afterEffect">
                                  <p:stCondLst>
                                    <p:cond delay="0"/>
                                  </p:stCondLst>
                                  <p:childTnLst>
                                    <p:set>
                                      <p:cBhvr>
                                        <p:cTn id="22" dur="1" fill="hold">
                                          <p:stCondLst>
                                            <p:cond delay="0"/>
                                          </p:stCondLst>
                                        </p:cTn>
                                        <p:tgtEl>
                                          <p:spTgt spid="115">
                                            <p:txEl>
                                              <p:pRg st="3" end="3"/>
                                            </p:txEl>
                                          </p:spTgt>
                                        </p:tgtEl>
                                        <p:attrNameLst>
                                          <p:attrName>style.visibility</p:attrName>
                                        </p:attrNameLst>
                                      </p:cBhvr>
                                      <p:to>
                                        <p:strVal val="visible"/>
                                      </p:to>
                                    </p:set>
                                    <p:animEffect transition="in" filter="fade">
                                      <p:cBhvr>
                                        <p:cTn id="23" dur="3000"/>
                                        <p:tgtEl>
                                          <p:spTgt spid="115">
                                            <p:txEl>
                                              <p:pRg st="3" end="3"/>
                                            </p:txEl>
                                          </p:spTgt>
                                        </p:tgtEl>
                                      </p:cBhvr>
                                    </p:animEffect>
                                  </p:childTnLst>
                                </p:cTn>
                              </p:par>
                            </p:childTnLst>
                          </p:cTn>
                        </p:par>
                        <p:par>
                          <p:cTn id="24" fill="hold">
                            <p:stCondLst>
                              <p:cond delay="12500"/>
                            </p:stCondLst>
                            <p:childTnLst>
                              <p:par>
                                <p:cTn id="25" presetID="10" presetClass="entr" presetSubtype="0" fill="hold" nodeType="afterEffect">
                                  <p:stCondLst>
                                    <p:cond delay="0"/>
                                  </p:stCondLst>
                                  <p:childTnLst>
                                    <p:set>
                                      <p:cBhvr>
                                        <p:cTn id="26" dur="1" fill="hold">
                                          <p:stCondLst>
                                            <p:cond delay="0"/>
                                          </p:stCondLst>
                                        </p:cTn>
                                        <p:tgtEl>
                                          <p:spTgt spid="115">
                                            <p:txEl>
                                              <p:pRg st="4" end="4"/>
                                            </p:txEl>
                                          </p:spTgt>
                                        </p:tgtEl>
                                        <p:attrNameLst>
                                          <p:attrName>style.visibility</p:attrName>
                                        </p:attrNameLst>
                                      </p:cBhvr>
                                      <p:to>
                                        <p:strVal val="visible"/>
                                      </p:to>
                                    </p:set>
                                    <p:animEffect transition="in" filter="fade">
                                      <p:cBhvr>
                                        <p:cTn id="27" dur="3000"/>
                                        <p:tgtEl>
                                          <p:spTgt spid="115">
                                            <p:txEl>
                                              <p:pRg st="4" end="4"/>
                                            </p:txEl>
                                          </p:spTgt>
                                        </p:tgtEl>
                                      </p:cBhvr>
                                    </p:animEffect>
                                  </p:childTnLst>
                                </p:cTn>
                              </p:par>
                            </p:childTnLst>
                          </p:cTn>
                        </p:par>
                        <p:par>
                          <p:cTn id="28" fill="hold">
                            <p:stCondLst>
                              <p:cond delay="15500"/>
                            </p:stCondLst>
                            <p:childTnLst>
                              <p:par>
                                <p:cTn id="29" presetID="10" presetClass="entr" presetSubtype="0" fill="hold" nodeType="afterEffect">
                                  <p:stCondLst>
                                    <p:cond delay="0"/>
                                  </p:stCondLst>
                                  <p:childTnLst>
                                    <p:set>
                                      <p:cBhvr>
                                        <p:cTn id="30" dur="1" fill="hold">
                                          <p:stCondLst>
                                            <p:cond delay="0"/>
                                          </p:stCondLst>
                                        </p:cTn>
                                        <p:tgtEl>
                                          <p:spTgt spid="115">
                                            <p:txEl>
                                              <p:pRg st="5" end="5"/>
                                            </p:txEl>
                                          </p:spTgt>
                                        </p:tgtEl>
                                        <p:attrNameLst>
                                          <p:attrName>style.visibility</p:attrName>
                                        </p:attrNameLst>
                                      </p:cBhvr>
                                      <p:to>
                                        <p:strVal val="visible"/>
                                      </p:to>
                                    </p:set>
                                    <p:animEffect transition="in" filter="fade">
                                      <p:cBhvr>
                                        <p:cTn id="31" dur="3000"/>
                                        <p:tgtEl>
                                          <p:spTgt spid="115">
                                            <p:txEl>
                                              <p:pRg st="5" end="5"/>
                                            </p:txEl>
                                          </p:spTgt>
                                        </p:tgtEl>
                                      </p:cBhvr>
                                    </p:animEffect>
                                  </p:childTnLst>
                                </p:cTn>
                              </p:par>
                            </p:childTnLst>
                          </p:cTn>
                        </p:par>
                        <p:par>
                          <p:cTn id="32" fill="hold">
                            <p:stCondLst>
                              <p:cond delay="18500"/>
                            </p:stCondLst>
                            <p:childTnLst>
                              <p:par>
                                <p:cTn id="33" presetID="10" presetClass="entr" presetSubtype="0" fill="hold" nodeType="afterEffect">
                                  <p:stCondLst>
                                    <p:cond delay="0"/>
                                  </p:stCondLst>
                                  <p:childTnLst>
                                    <p:set>
                                      <p:cBhvr>
                                        <p:cTn id="34" dur="1" fill="hold">
                                          <p:stCondLst>
                                            <p:cond delay="0"/>
                                          </p:stCondLst>
                                        </p:cTn>
                                        <p:tgtEl>
                                          <p:spTgt spid="115">
                                            <p:txEl>
                                              <p:pRg st="6" end="6"/>
                                            </p:txEl>
                                          </p:spTgt>
                                        </p:tgtEl>
                                        <p:attrNameLst>
                                          <p:attrName>style.visibility</p:attrName>
                                        </p:attrNameLst>
                                      </p:cBhvr>
                                      <p:to>
                                        <p:strVal val="visible"/>
                                      </p:to>
                                    </p:set>
                                    <p:animEffect transition="in" filter="fade">
                                      <p:cBhvr>
                                        <p:cTn id="35" dur="3000"/>
                                        <p:tgtEl>
                                          <p:spTgt spid="1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Experiment</a:t>
            </a:r>
          </a:p>
        </p:txBody>
      </p:sp>
      <p:sp>
        <p:nvSpPr>
          <p:cNvPr id="356" name="Shape 356"/>
          <p:cNvSpPr txBox="1">
            <a:spLocks noGrp="1"/>
          </p:cNvSpPr>
          <p:nvPr>
            <p:ph type="body" idx="1"/>
          </p:nvPr>
        </p:nvSpPr>
        <p:spPr>
          <a:xfrm>
            <a:off x="0" y="1295400"/>
            <a:ext cx="5867400" cy="5257799"/>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endParaRPr sz="4000" b="0" i="0" u="none" strike="noStrike" cap="none">
              <a:solidFill>
                <a:schemeClr val="dk1"/>
              </a:solidFill>
              <a:latin typeface="Arial"/>
              <a:ea typeface="Arial"/>
              <a:cs typeface="Arial"/>
              <a:sym typeface="Arial"/>
            </a:endParaRP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Once again, John gathers his materials and carries out his experiment.</a:t>
            </a:r>
          </a:p>
          <a:p>
            <a:pPr marL="342900" marR="0" lvl="0" indent="-342900" algn="ctr" rtl="0">
              <a:spcBef>
                <a:spcPts val="800"/>
              </a:spcBef>
              <a:spcAft>
                <a:spcPts val="0"/>
              </a:spcAft>
              <a:buClr>
                <a:schemeClr val="dk1"/>
              </a:buClr>
              <a:buSzPct val="25000"/>
              <a:buFont typeface="Arial"/>
              <a:buNone/>
            </a:pPr>
            <a:r>
              <a:rPr lang="en-US" sz="4000" b="0" i="0" u="none" strike="noStrike" cap="none">
                <a:solidFill>
                  <a:schemeClr val="dk1"/>
                </a:solidFill>
                <a:latin typeface="Arial"/>
                <a:ea typeface="Arial"/>
                <a:cs typeface="Arial"/>
                <a:sym typeface="Arial"/>
              </a:rPr>
              <a:t>Here are the results.</a:t>
            </a:r>
          </a:p>
        </p:txBody>
      </p:sp>
      <p:pic>
        <p:nvPicPr>
          <p:cNvPr id="357" name="Shape 357"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152400" y="0"/>
            <a:ext cx="8991600" cy="25145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Can you tell which group did the best?</a:t>
            </a:r>
          </a:p>
        </p:txBody>
      </p:sp>
      <p:pic>
        <p:nvPicPr>
          <p:cNvPr id="363" name="Shape 363" descr="einstein"/>
          <p:cNvPicPr preferRelativeResize="0">
            <a:picLocks noGrp="1"/>
          </p:cNvPicPr>
          <p:nvPr>
            <p:ph type="body" idx="1"/>
          </p:nvPr>
        </p:nvPicPr>
        <p:blipFill rotWithShape="1">
          <a:blip r:embed="rId3">
            <a:alphaModFix/>
          </a:blip>
          <a:srcRect/>
          <a:stretch/>
        </p:blipFill>
        <p:spPr>
          <a:xfrm>
            <a:off x="3200400" y="2667000"/>
            <a:ext cx="3138488" cy="419099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457200" y="0"/>
            <a:ext cx="8229600" cy="914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dk2"/>
                </a:solidFill>
                <a:latin typeface="Arial"/>
                <a:ea typeface="Arial"/>
                <a:cs typeface="Arial"/>
                <a:sym typeface="Arial"/>
              </a:rPr>
              <a:t>Size of Baked Bread (LxWxH) cm</a:t>
            </a:r>
            <a:r>
              <a:rPr lang="en-US" sz="4000" b="0" i="0" u="none" strike="noStrike" cap="none" baseline="30000">
                <a:solidFill>
                  <a:schemeClr val="dk2"/>
                </a:solidFill>
                <a:latin typeface="Arial"/>
                <a:ea typeface="Arial"/>
                <a:cs typeface="Arial"/>
                <a:sym typeface="Arial"/>
              </a:rPr>
              <a:t>3</a:t>
            </a:r>
          </a:p>
        </p:txBody>
      </p:sp>
      <p:graphicFrame>
        <p:nvGraphicFramePr>
          <p:cNvPr id="369" name="Shape 369"/>
          <p:cNvGraphicFramePr/>
          <p:nvPr/>
        </p:nvGraphicFramePr>
        <p:xfrm>
          <a:off x="228600" y="2514600"/>
          <a:ext cx="3000000" cy="3000000"/>
        </p:xfrm>
        <a:graphic>
          <a:graphicData uri="http://schemas.openxmlformats.org/drawingml/2006/table">
            <a:tbl>
              <a:tblPr>
                <a:noFill/>
                <a:tableStyleId>{0A6A6A79-4F76-4D3F-92F9-D757327BB2B0}</a:tableStyleId>
              </a:tblPr>
              <a:tblGrid>
                <a:gridCol w="1770075"/>
                <a:gridCol w="1704975"/>
                <a:gridCol w="1736725"/>
                <a:gridCol w="1736725"/>
                <a:gridCol w="1738300"/>
              </a:tblGrid>
              <a:tr h="808050">
                <a:tc>
                  <a:txBody>
                    <a:bodyPr/>
                    <a:lstStyle/>
                    <a:p>
                      <a:pPr marL="0" marR="0" lvl="0" indent="0" algn="ctr" rtl="0">
                        <a:lnSpc>
                          <a:spcPct val="100000"/>
                        </a:lnSpc>
                        <a:spcBef>
                          <a:spcPts val="0"/>
                        </a:spcBef>
                        <a:spcAft>
                          <a:spcPts val="0"/>
                        </a:spcAft>
                        <a:buClr>
                          <a:srgbClr val="AD1505"/>
                        </a:buClr>
                        <a:buSzPct val="25000"/>
                        <a:buFont typeface="Arial"/>
                        <a:buNone/>
                      </a:pPr>
                      <a:r>
                        <a:rPr lang="en-US" sz="2400" b="0" i="0" u="none" strike="noStrike" cap="none">
                          <a:solidFill>
                            <a:srgbClr val="AD1505"/>
                          </a:solidFill>
                          <a:latin typeface="Arial"/>
                          <a:ea typeface="Arial"/>
                          <a:cs typeface="Arial"/>
                          <a:sym typeface="Arial"/>
                        </a:rPr>
                        <a:t>Amt. of Sugar (g.)</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1</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2</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AD1505"/>
                        </a:buClr>
                        <a:buSzPct val="25000"/>
                        <a:buFont typeface="Arial"/>
                        <a:buNone/>
                      </a:pPr>
                      <a:r>
                        <a:rPr lang="en-US" sz="3200" b="0" i="0" u="none" strike="noStrike" cap="none">
                          <a:solidFill>
                            <a:srgbClr val="AD1505"/>
                          </a:solidFill>
                          <a:latin typeface="Arial"/>
                          <a:ea typeface="Arial"/>
                          <a:cs typeface="Arial"/>
                          <a:sym typeface="Arial"/>
                        </a:rPr>
                        <a:t>3</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33CC"/>
                        </a:buClr>
                        <a:buSzPct val="25000"/>
                        <a:buFont typeface="Arial"/>
                        <a:buNone/>
                      </a:pPr>
                      <a:r>
                        <a:rPr lang="en-US" sz="2000" b="1" i="0" u="none" strike="noStrike" cap="none">
                          <a:solidFill>
                            <a:srgbClr val="0033CC"/>
                          </a:solidFill>
                          <a:latin typeface="Arial"/>
                          <a:ea typeface="Arial"/>
                          <a:cs typeface="Arial"/>
                          <a:sym typeface="Arial"/>
                        </a:rPr>
                        <a:t>Average</a:t>
                      </a:r>
                    </a:p>
                    <a:p>
                      <a:pPr marL="0" marR="0" lvl="0" indent="0" algn="ctr" rtl="0">
                        <a:lnSpc>
                          <a:spcPct val="100000"/>
                        </a:lnSpc>
                        <a:spcBef>
                          <a:spcPts val="400"/>
                        </a:spcBef>
                        <a:spcAft>
                          <a:spcPts val="0"/>
                        </a:spcAft>
                        <a:buClr>
                          <a:srgbClr val="0033CC"/>
                        </a:buClr>
                        <a:buSzPct val="25000"/>
                        <a:buFont typeface="Arial"/>
                        <a:buNone/>
                      </a:pPr>
                      <a:r>
                        <a:rPr lang="en-US" sz="2000" b="1" i="0" u="none" strike="noStrike" cap="none">
                          <a:solidFill>
                            <a:srgbClr val="0033CC"/>
                          </a:solidFill>
                          <a:latin typeface="Arial"/>
                          <a:ea typeface="Arial"/>
                          <a:cs typeface="Arial"/>
                          <a:sym typeface="Arial"/>
                        </a:rPr>
                        <a:t>Size (cm</a:t>
                      </a:r>
                      <a:r>
                        <a:rPr lang="en-US" sz="2000" b="1" i="0" u="none" strike="noStrike" cap="none" baseline="30000">
                          <a:solidFill>
                            <a:srgbClr val="0033CC"/>
                          </a:solidFill>
                          <a:latin typeface="Arial"/>
                          <a:ea typeface="Arial"/>
                          <a:cs typeface="Arial"/>
                          <a:sym typeface="Arial"/>
                        </a:rPr>
                        <a:t>3</a:t>
                      </a:r>
                      <a:r>
                        <a:rPr lang="en-US" sz="2000" b="1" i="0" u="none" strike="noStrike" cap="none">
                          <a:solidFill>
                            <a:srgbClr val="0033CC"/>
                          </a:solidFill>
                          <a:latin typeface="Arial"/>
                          <a:ea typeface="Arial"/>
                          <a:cs typeface="Arial"/>
                          <a:sym typeface="Arial"/>
                        </a:rPr>
                        <a:t>)</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50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1440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1344</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5650">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60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1404</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1440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1380</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70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1638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1638</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1560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1612</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7540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80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1404</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1296</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1332</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487375">
                <a:tc>
                  <a:txBody>
                    <a:bodyPr/>
                    <a:lstStyle/>
                    <a:p>
                      <a:pPr marL="0" marR="0" lvl="0" indent="0" algn="ctr" rtl="0">
                        <a:lnSpc>
                          <a:spcPct val="100000"/>
                        </a:lnSpc>
                        <a:spcBef>
                          <a:spcPts val="0"/>
                        </a:spcBef>
                        <a:spcAft>
                          <a:spcPts val="0"/>
                        </a:spcAft>
                        <a:buClr>
                          <a:srgbClr val="AD1505"/>
                        </a:buClr>
                        <a:buSzPct val="25000"/>
                        <a:buFont typeface="Arial"/>
                        <a:buNone/>
                      </a:pPr>
                      <a:r>
                        <a:rPr lang="en-US" sz="2800" b="0" i="0" u="none" strike="noStrike" cap="none">
                          <a:solidFill>
                            <a:srgbClr val="AD1505"/>
                          </a:solidFill>
                          <a:latin typeface="Arial"/>
                          <a:ea typeface="Arial"/>
                          <a:cs typeface="Arial"/>
                          <a:sym typeface="Arial"/>
                        </a:rPr>
                        <a:t>90</a:t>
                      </a:r>
                    </a:p>
                  </a:txBody>
                  <a:tcPr marL="91450" marR="91450" marT="45725" marB="45725">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1080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1200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972</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1084</a:t>
                      </a:r>
                    </a:p>
                  </a:txBody>
                  <a:tcPr marL="91450" marR="91450" marT="45725" marB="45725">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cxnSp>
        <p:nvCxnSpPr>
          <p:cNvPr id="370" name="Shape 370"/>
          <p:cNvCxnSpPr/>
          <p:nvPr/>
        </p:nvCxnSpPr>
        <p:spPr>
          <a:xfrm rot="10800000">
            <a:off x="1981200" y="1371599"/>
            <a:ext cx="0" cy="1143000"/>
          </a:xfrm>
          <a:prstGeom prst="straightConnector1">
            <a:avLst/>
          </a:prstGeom>
          <a:noFill/>
          <a:ln w="9525" cap="flat" cmpd="sng">
            <a:solidFill>
              <a:schemeClr val="dk1"/>
            </a:solidFill>
            <a:prstDash val="solid"/>
            <a:round/>
            <a:headEnd type="none" w="med" len="med"/>
            <a:tailEnd type="none" w="med" len="med"/>
          </a:ln>
        </p:spPr>
      </p:cxnSp>
      <p:cxnSp>
        <p:nvCxnSpPr>
          <p:cNvPr id="371" name="Shape 371"/>
          <p:cNvCxnSpPr/>
          <p:nvPr/>
        </p:nvCxnSpPr>
        <p:spPr>
          <a:xfrm>
            <a:off x="1981200" y="1371600"/>
            <a:ext cx="5181600" cy="0"/>
          </a:xfrm>
          <a:prstGeom prst="straightConnector1">
            <a:avLst/>
          </a:prstGeom>
          <a:noFill/>
          <a:ln w="9525" cap="flat" cmpd="sng">
            <a:solidFill>
              <a:schemeClr val="dk1"/>
            </a:solidFill>
            <a:prstDash val="solid"/>
            <a:round/>
            <a:headEnd type="none" w="med" len="med"/>
            <a:tailEnd type="none" w="med" len="med"/>
          </a:ln>
        </p:spPr>
      </p:cxnSp>
      <p:cxnSp>
        <p:nvCxnSpPr>
          <p:cNvPr id="372" name="Shape 372"/>
          <p:cNvCxnSpPr/>
          <p:nvPr/>
        </p:nvCxnSpPr>
        <p:spPr>
          <a:xfrm>
            <a:off x="7162800" y="1371600"/>
            <a:ext cx="0" cy="1143000"/>
          </a:xfrm>
          <a:prstGeom prst="straightConnector1">
            <a:avLst/>
          </a:prstGeom>
          <a:noFill/>
          <a:ln w="9525" cap="flat" cmpd="sng">
            <a:solidFill>
              <a:schemeClr val="dk1"/>
            </a:solidFill>
            <a:prstDash val="solid"/>
            <a:round/>
            <a:headEnd type="none" w="med" len="med"/>
            <a:tailEnd type="none" w="med" len="med"/>
          </a:ln>
        </p:spPr>
      </p:cxnSp>
      <p:sp>
        <p:nvSpPr>
          <p:cNvPr id="373" name="Shape 373"/>
          <p:cNvSpPr txBox="1"/>
          <p:nvPr/>
        </p:nvSpPr>
        <p:spPr>
          <a:xfrm>
            <a:off x="2362200" y="1371600"/>
            <a:ext cx="4648199" cy="116046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2800" b="0" i="0" u="none" strike="noStrike" cap="none">
                <a:solidFill>
                  <a:srgbClr val="AD1505"/>
                </a:solidFill>
                <a:latin typeface="Arial"/>
                <a:ea typeface="Arial"/>
                <a:cs typeface="Arial"/>
                <a:sym typeface="Arial"/>
              </a:rPr>
              <a:t>Size of Bread Loaf (cm</a:t>
            </a:r>
            <a:r>
              <a:rPr lang="en-US" sz="2800" b="0" i="0" u="none" strike="noStrike" cap="none" baseline="30000">
                <a:solidFill>
                  <a:srgbClr val="AD1505"/>
                </a:solidFill>
                <a:latin typeface="Arial"/>
                <a:ea typeface="Arial"/>
                <a:cs typeface="Arial"/>
                <a:sym typeface="Arial"/>
              </a:rPr>
              <a:t>3</a:t>
            </a:r>
            <a:r>
              <a:rPr lang="en-US" sz="2800" b="0" i="0" u="none" strike="noStrike" cap="none">
                <a:solidFill>
                  <a:srgbClr val="AD1505"/>
                </a:solidFill>
                <a:latin typeface="Arial"/>
                <a:ea typeface="Arial"/>
                <a:cs typeface="Arial"/>
                <a:sym typeface="Arial"/>
              </a:rPr>
              <a:t>)</a:t>
            </a:r>
          </a:p>
          <a:p>
            <a:pPr marL="0" marR="0" lvl="0" indent="0" algn="ctr" rtl="0">
              <a:spcBef>
                <a:spcPts val="1400"/>
              </a:spcBef>
              <a:spcAft>
                <a:spcPts val="0"/>
              </a:spcAft>
              <a:buSzPct val="25000"/>
              <a:buNone/>
            </a:pPr>
            <a:r>
              <a:rPr lang="en-US" sz="2800" b="0" i="0" u="none" strike="noStrike" cap="none">
                <a:solidFill>
                  <a:srgbClr val="AD1505"/>
                </a:solidFill>
                <a:latin typeface="Arial"/>
                <a:ea typeface="Arial"/>
                <a:cs typeface="Arial"/>
                <a:sym typeface="Arial"/>
              </a:rPr>
              <a:t>Trials</a:t>
            </a:r>
          </a:p>
        </p:txBody>
      </p:sp>
      <p:sp>
        <p:nvSpPr>
          <p:cNvPr id="374" name="Shape 374"/>
          <p:cNvSpPr txBox="1"/>
          <p:nvPr/>
        </p:nvSpPr>
        <p:spPr>
          <a:xfrm>
            <a:off x="304800" y="3657600"/>
            <a:ext cx="1676399" cy="36671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US" sz="1800" b="0" i="0" u="none" strike="noStrike" cap="none">
                <a:solidFill>
                  <a:schemeClr val="dk1"/>
                </a:solidFill>
                <a:latin typeface="Arial"/>
                <a:ea typeface="Arial"/>
                <a:cs typeface="Arial"/>
                <a:sym typeface="Arial"/>
              </a:rPr>
              <a:t>Control group</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Conclusion</a:t>
            </a:r>
          </a:p>
        </p:txBody>
      </p:sp>
      <p:sp>
        <p:nvSpPr>
          <p:cNvPr id="380" name="Shape 380"/>
          <p:cNvSpPr txBox="1">
            <a:spLocks noGrp="1"/>
          </p:cNvSpPr>
          <p:nvPr>
            <p:ph type="body" idx="1"/>
          </p:nvPr>
        </p:nvSpPr>
        <p:spPr>
          <a:xfrm>
            <a:off x="0" y="1295400"/>
            <a:ext cx="5943599" cy="55626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finds that 70g. of sugar produces the largest loaf.</a:t>
            </a:r>
          </a:p>
          <a:p>
            <a:pPr marL="342900" marR="0" lvl="0" indent="-342900" algn="ctr" rtl="0">
              <a:spcBef>
                <a:spcPts val="96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His hypothesis is accepted.</a:t>
            </a:r>
          </a:p>
        </p:txBody>
      </p:sp>
      <p:pic>
        <p:nvPicPr>
          <p:cNvPr id="381" name="Shape 381"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0">
                                            <p:txEl>
                                              <p:pRg st="0" end="0"/>
                                            </p:txEl>
                                          </p:spTgt>
                                        </p:tgtEl>
                                        <p:attrNameLst>
                                          <p:attrName>style.visibility</p:attrName>
                                        </p:attrNameLst>
                                      </p:cBhvr>
                                      <p:to>
                                        <p:strVal val="visible"/>
                                      </p:to>
                                    </p:set>
                                    <p:animEffect transition="in" filter="fade">
                                      <p:cBhvr>
                                        <p:cTn id="7" dur="500"/>
                                        <p:tgtEl>
                                          <p:spTgt spid="38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80">
                                            <p:txEl>
                                              <p:pRg st="1" end="1"/>
                                            </p:txEl>
                                          </p:spTgt>
                                        </p:tgtEl>
                                        <p:attrNameLst>
                                          <p:attrName>style.visibility</p:attrName>
                                        </p:attrNameLst>
                                      </p:cBhvr>
                                      <p:to>
                                        <p:strVal val="visible"/>
                                      </p:to>
                                    </p:set>
                                    <p:animEffect transition="in" filter="fade">
                                      <p:cBhvr>
                                        <p:cTn id="10" dur="500"/>
                                        <p:tgtEl>
                                          <p:spTgt spid="3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0" y="0"/>
            <a:ext cx="8991600" cy="12191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5400" b="0" i="0" u="none" strike="noStrike" cap="none">
                <a:solidFill>
                  <a:srgbClr val="AD1505"/>
                </a:solidFill>
                <a:latin typeface="Arial"/>
                <a:ea typeface="Arial"/>
                <a:cs typeface="Arial"/>
                <a:sym typeface="Arial"/>
              </a:rPr>
              <a:t>Communicate the Results</a:t>
            </a:r>
          </a:p>
        </p:txBody>
      </p:sp>
      <p:sp>
        <p:nvSpPr>
          <p:cNvPr id="387" name="Shape 387"/>
          <p:cNvSpPr txBox="1">
            <a:spLocks noGrp="1"/>
          </p:cNvSpPr>
          <p:nvPr>
            <p:ph type="body" idx="1"/>
          </p:nvPr>
        </p:nvSpPr>
        <p:spPr>
          <a:xfrm>
            <a:off x="0" y="1295400"/>
            <a:ext cx="5943599" cy="5562600"/>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800" b="0" i="0" u="none" strike="noStrike" cap="none">
                <a:solidFill>
                  <a:schemeClr val="dk1"/>
                </a:solidFill>
                <a:latin typeface="Arial"/>
                <a:ea typeface="Arial"/>
                <a:cs typeface="Arial"/>
                <a:sym typeface="Arial"/>
              </a:rPr>
              <a:t>John tells his grandmother about his findings and prepares to present his project in Science class.</a:t>
            </a:r>
          </a:p>
        </p:txBody>
      </p:sp>
      <p:pic>
        <p:nvPicPr>
          <p:cNvPr id="388" name="Shape 388" descr="MMj02836790000[1]"/>
          <p:cNvPicPr preferRelativeResize="0">
            <a:picLocks noGrp="1"/>
          </p:cNvPicPr>
          <p:nvPr>
            <p:ph type="body" idx="2"/>
          </p:nvPr>
        </p:nvPicPr>
        <p:blipFill rotWithShape="1">
          <a:blip r:embed="rId3">
            <a:alphaModFix/>
          </a:blip>
          <a:srcRect/>
          <a:stretch/>
        </p:blipFill>
        <p:spPr>
          <a:xfrm>
            <a:off x="6011862" y="2286000"/>
            <a:ext cx="3132137" cy="32003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7">
                                            <p:txEl>
                                              <p:pRg st="0" end="0"/>
                                            </p:txEl>
                                          </p:spTgt>
                                        </p:tgtEl>
                                        <p:attrNameLst>
                                          <p:attrName>style.visibility</p:attrName>
                                        </p:attrNameLst>
                                      </p:cBhvr>
                                      <p:to>
                                        <p:strVal val="visible"/>
                                      </p:to>
                                    </p:set>
                                    <p:animEffect transition="in" filter="fade">
                                      <p:cBhvr>
                                        <p:cTn id="7" dur="500"/>
                                        <p:tgtEl>
                                          <p:spTgt spid="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p:nvPr/>
        </p:nvSpPr>
        <p:spPr>
          <a:xfrm>
            <a:off x="685800" y="228600"/>
            <a:ext cx="7696199" cy="6400799"/>
          </a:xfrm>
          <a:prstGeom prst="rect">
            <a:avLst/>
          </a:prstGeom>
        </p:spPr>
        <p:txBody>
          <a:bodyPr>
            <a:prstTxWarp prst="textPlain">
              <a:avLst/>
            </a:prstTxWarp>
          </a:bodyPr>
          <a:lstStyle/>
          <a:p>
            <a:pPr lvl="0" algn="ctr"/>
            <a: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t>Observe your</a:t>
            </a:r>
            <a:b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br>
            <a: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t>world and come</a:t>
            </a:r>
            <a:b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br>
            <a: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t>up with a question </a:t>
            </a:r>
            <a:b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br>
            <a: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t>to answer using the</a:t>
            </a:r>
            <a:b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br>
            <a:r>
              <a:rPr b="1" i="0">
                <a:ln w="12700" cap="flat" cmpd="sng">
                  <a:solidFill>
                    <a:srgbClr val="EAEAEA"/>
                  </a:solidFill>
                  <a:prstDash val="solid"/>
                  <a:round/>
                  <a:headEnd type="none" w="med" len="med"/>
                  <a:tailEnd type="none" w="med" len="med"/>
                </a:ln>
                <a:gradFill>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0"/>
                </a:gradFill>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3"/>
                                        </p:tgtEl>
                                        <p:attrNameLst>
                                          <p:attrName>style.visibility</p:attrName>
                                        </p:attrNameLst>
                                      </p:cBhvr>
                                      <p:to>
                                        <p:strVal val="visible"/>
                                      </p:to>
                                    </p:set>
                                    <p:animEffect transition="in" filter="fade">
                                      <p:cBhvr>
                                        <p:cTn id="7" dur="2000"/>
                                        <p:tgtEl>
                                          <p:spTgt spid="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21" name="Shape 121"/>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1. </a:t>
            </a:r>
            <a:r>
              <a:rPr lang="en-US" sz="4400" b="0" i="0" u="sng" strike="noStrike" cap="none">
                <a:solidFill>
                  <a:srgbClr val="0033CC"/>
                </a:solidFill>
                <a:latin typeface="Arial"/>
                <a:ea typeface="Arial"/>
                <a:cs typeface="Arial"/>
                <a:sym typeface="Arial"/>
              </a:rPr>
              <a:t>Problem/Question</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Develop a question or problem that can be solved through experimentation.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fade">
                                      <p:cBhvr>
                                        <p:cTn id="7" dur="2000"/>
                                        <p:tgtEl>
                                          <p:spTgt spid="1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27" name="Shape 127"/>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2. </a:t>
            </a:r>
            <a:r>
              <a:rPr lang="en-US" sz="4400" b="0" i="0" u="sng" strike="noStrike" cap="none">
                <a:solidFill>
                  <a:srgbClr val="0033CC"/>
                </a:solidFill>
                <a:latin typeface="Arial"/>
                <a:ea typeface="Arial"/>
                <a:cs typeface="Arial"/>
                <a:sym typeface="Arial"/>
              </a:rPr>
              <a:t>Observation/Research</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Make observations and research your topic of interest.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Effect transition="in" filter="fade">
                                      <p:cBhvr>
                                        <p:cTn id="7" dur="2000"/>
                                        <p:tgtEl>
                                          <p:spTgt spid="1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0" y="0"/>
            <a:ext cx="9144000" cy="2057400"/>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chemeClr val="hlink"/>
                </a:solidFill>
                <a:latin typeface="Arial"/>
                <a:ea typeface="Arial"/>
                <a:cs typeface="Arial"/>
                <a:sym typeface="Arial"/>
              </a:rPr>
              <a:t>Do you remember the next step?</a:t>
            </a:r>
          </a:p>
        </p:txBody>
      </p:sp>
      <p:pic>
        <p:nvPicPr>
          <p:cNvPr id="133" name="Shape 133" descr="einstein"/>
          <p:cNvPicPr preferRelativeResize="0">
            <a:picLocks noGrp="1"/>
          </p:cNvPicPr>
          <p:nvPr>
            <p:ph type="body" idx="1"/>
          </p:nvPr>
        </p:nvPicPr>
        <p:blipFill rotWithShape="1">
          <a:blip r:embed="rId3">
            <a:alphaModFix/>
          </a:blip>
          <a:srcRect/>
          <a:stretch/>
        </p:blipFill>
        <p:spPr>
          <a:xfrm>
            <a:off x="2895600" y="2057400"/>
            <a:ext cx="3389312" cy="45259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39" name="Shape 139"/>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3. </a:t>
            </a:r>
            <a:r>
              <a:rPr lang="en-US" sz="4400" b="0" i="0" u="sng" strike="noStrike" cap="none">
                <a:solidFill>
                  <a:srgbClr val="0033CC"/>
                </a:solidFill>
                <a:latin typeface="Arial"/>
                <a:ea typeface="Arial"/>
                <a:cs typeface="Arial"/>
                <a:sym typeface="Arial"/>
              </a:rPr>
              <a:t>Formulate a Hypothesis</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Predict a possible answer to the problem or question.</a:t>
            </a:r>
          </a:p>
          <a:p>
            <a:pPr marL="342900" marR="0" lvl="0" indent="-342900" algn="ctr" rtl="0">
              <a:spcBef>
                <a:spcPts val="880"/>
              </a:spcBef>
              <a:spcAft>
                <a:spcPts val="0"/>
              </a:spcAft>
              <a:buClr>
                <a:schemeClr val="hlink"/>
              </a:buClr>
              <a:buSzPct val="25000"/>
              <a:buFont typeface="Arial"/>
              <a:buNone/>
            </a:pPr>
            <a:r>
              <a:rPr lang="en-US" sz="4400" b="0" i="0" u="none" strike="noStrike" cap="none">
                <a:solidFill>
                  <a:schemeClr val="hlink"/>
                </a:solidFill>
                <a:latin typeface="Arial"/>
                <a:ea typeface="Arial"/>
                <a:cs typeface="Arial"/>
                <a:sym typeface="Arial"/>
              </a:rPr>
              <a:t>Example:</a:t>
            </a:r>
            <a:r>
              <a:rPr lang="en-US" sz="4400" b="0" i="0" u="none" strike="noStrike" cap="none">
                <a:solidFill>
                  <a:schemeClr val="folHlink"/>
                </a:solidFill>
                <a:latin typeface="Arial"/>
                <a:ea typeface="Arial"/>
                <a:cs typeface="Arial"/>
                <a:sym typeface="Arial"/>
              </a:rPr>
              <a:t> If </a:t>
            </a:r>
            <a:r>
              <a:rPr lang="en-US" sz="4400" b="0" i="0" u="sng" strike="noStrike" cap="none">
                <a:solidFill>
                  <a:schemeClr val="folHlink"/>
                </a:solidFill>
                <a:latin typeface="Arial"/>
                <a:ea typeface="Arial"/>
                <a:cs typeface="Arial"/>
                <a:sym typeface="Arial"/>
              </a:rPr>
              <a:t>soil temperatures</a:t>
            </a:r>
            <a:r>
              <a:rPr lang="en-US" sz="4400" b="0" i="0" u="none" strike="noStrike" cap="none">
                <a:solidFill>
                  <a:schemeClr val="folHlink"/>
                </a:solidFill>
                <a:latin typeface="Arial"/>
                <a:ea typeface="Arial"/>
                <a:cs typeface="Arial"/>
                <a:sym typeface="Arial"/>
              </a:rPr>
              <a:t> rise, then </a:t>
            </a:r>
            <a:r>
              <a:rPr lang="en-US" sz="4400" b="0" i="0" u="sng" strike="noStrike" cap="none">
                <a:solidFill>
                  <a:schemeClr val="folHlink"/>
                </a:solidFill>
                <a:latin typeface="Arial"/>
                <a:ea typeface="Arial"/>
                <a:cs typeface="Arial"/>
                <a:sym typeface="Arial"/>
              </a:rPr>
              <a:t>plant growth</a:t>
            </a:r>
            <a:r>
              <a:rPr lang="en-US" sz="4400" b="0" i="0" u="none" strike="noStrike" cap="none">
                <a:solidFill>
                  <a:schemeClr val="folHlink"/>
                </a:solidFill>
                <a:latin typeface="Arial"/>
                <a:ea typeface="Arial"/>
                <a:cs typeface="Arial"/>
                <a:sym typeface="Arial"/>
              </a:rPr>
              <a:t> will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2000"/>
                                        <p:tgtEl>
                                          <p:spTgt spid="1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9">
                                            <p:txEl>
                                              <p:pRg st="1" end="1"/>
                                            </p:txEl>
                                          </p:spTgt>
                                        </p:tgtEl>
                                        <p:attrNameLst>
                                          <p:attrName>style.visibility</p:attrName>
                                        </p:attrNameLst>
                                      </p:cBhvr>
                                      <p:to>
                                        <p:strVal val="visible"/>
                                      </p:to>
                                    </p:set>
                                    <p:animEffect transition="in" filter="fade">
                                      <p:cBhvr>
                                        <p:cTn id="10" dur="2000"/>
                                        <p:tgtEl>
                                          <p:spTgt spid="1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0" y="0"/>
            <a:ext cx="9144000" cy="1904999"/>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US" sz="6000" b="0" i="0" u="none" strike="noStrike" cap="none">
                <a:solidFill>
                  <a:srgbClr val="AD1505"/>
                </a:solidFill>
                <a:latin typeface="Arial"/>
                <a:ea typeface="Arial"/>
                <a:cs typeface="Arial"/>
                <a:sym typeface="Arial"/>
              </a:rPr>
              <a:t>Steps of the </a:t>
            </a:r>
            <a:br>
              <a:rPr lang="en-US" sz="6000" b="0" i="0" u="none" strike="noStrike" cap="none">
                <a:solidFill>
                  <a:srgbClr val="AD1505"/>
                </a:solidFill>
                <a:latin typeface="Arial"/>
                <a:ea typeface="Arial"/>
                <a:cs typeface="Arial"/>
                <a:sym typeface="Arial"/>
              </a:rPr>
            </a:br>
            <a:r>
              <a:rPr lang="en-US" sz="6000" b="0" i="0" u="none" strike="noStrike" cap="none">
                <a:solidFill>
                  <a:srgbClr val="AD1505"/>
                </a:solidFill>
                <a:latin typeface="Arial"/>
                <a:ea typeface="Arial"/>
                <a:cs typeface="Arial"/>
                <a:sym typeface="Arial"/>
              </a:rPr>
              <a:t>Scientific Method</a:t>
            </a:r>
          </a:p>
        </p:txBody>
      </p:sp>
      <p:sp>
        <p:nvSpPr>
          <p:cNvPr id="145" name="Shape 145"/>
          <p:cNvSpPr txBox="1">
            <a:spLocks noGrp="1"/>
          </p:cNvSpPr>
          <p:nvPr>
            <p:ph type="body" idx="1"/>
          </p:nvPr>
        </p:nvSpPr>
        <p:spPr>
          <a:xfrm>
            <a:off x="457200" y="2332038"/>
            <a:ext cx="8229600" cy="4525961"/>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4.  </a:t>
            </a:r>
            <a:r>
              <a:rPr lang="en-US" sz="4400" b="0" i="0" u="sng" strike="noStrike" cap="none">
                <a:solidFill>
                  <a:srgbClr val="0033CC"/>
                </a:solidFill>
                <a:latin typeface="Arial"/>
                <a:ea typeface="Arial"/>
                <a:cs typeface="Arial"/>
                <a:sym typeface="Arial"/>
              </a:rPr>
              <a:t>Experiment</a:t>
            </a:r>
            <a:r>
              <a:rPr lang="en-US" sz="4400" b="0" i="0" u="none" strike="noStrike" cap="none">
                <a:solidFill>
                  <a:srgbClr val="0033CC"/>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Develop and follow a </a:t>
            </a:r>
            <a:r>
              <a:rPr lang="en-US" sz="4400" b="0" i="0" u="none" strike="noStrike" cap="none">
                <a:solidFill>
                  <a:schemeClr val="hlink"/>
                </a:solidFill>
                <a:latin typeface="Arial"/>
                <a:ea typeface="Arial"/>
                <a:cs typeface="Arial"/>
                <a:sym typeface="Arial"/>
              </a:rPr>
              <a:t>procedure</a:t>
            </a:r>
            <a:r>
              <a:rPr lang="en-US" sz="4400" b="0" i="0" u="none" strike="noStrike" cap="none">
                <a:solidFill>
                  <a:schemeClr val="dk1"/>
                </a:solidFill>
                <a:latin typeface="Arial"/>
                <a:ea typeface="Arial"/>
                <a:cs typeface="Arial"/>
                <a:sym typeface="Arial"/>
              </a:rPr>
              <a:t>.</a:t>
            </a: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Include a detailed </a:t>
            </a:r>
            <a:r>
              <a:rPr lang="en-US" sz="4400" b="0" i="0" u="none" strike="noStrike" cap="none">
                <a:solidFill>
                  <a:schemeClr val="hlink"/>
                </a:solidFill>
                <a:latin typeface="Arial"/>
                <a:ea typeface="Arial"/>
                <a:cs typeface="Arial"/>
                <a:sym typeface="Arial"/>
              </a:rPr>
              <a:t>materials</a:t>
            </a:r>
            <a:r>
              <a:rPr lang="en-US" sz="4400" b="0" i="0" u="none" strike="noStrike" cap="none">
                <a:solidFill>
                  <a:schemeClr val="dk1"/>
                </a:solidFill>
                <a:latin typeface="Arial"/>
                <a:ea typeface="Arial"/>
                <a:cs typeface="Arial"/>
                <a:sym typeface="Arial"/>
              </a:rPr>
              <a:t> list.</a:t>
            </a:r>
          </a:p>
          <a:p>
            <a:pPr marL="342900" marR="0" lvl="0" indent="-342900" algn="ctr" rtl="0">
              <a:spcBef>
                <a:spcPts val="88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The outcome must be measurable (quantifiable).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2000"/>
                                        <p:tgtEl>
                                          <p:spTgt spid="14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5">
                                            <p:txEl>
                                              <p:pRg st="1" end="1"/>
                                            </p:txEl>
                                          </p:spTgt>
                                        </p:tgtEl>
                                        <p:attrNameLst>
                                          <p:attrName>style.visibility</p:attrName>
                                        </p:attrNameLst>
                                      </p:cBhvr>
                                      <p:to>
                                        <p:strVal val="visible"/>
                                      </p:to>
                                    </p:set>
                                    <p:animEffect transition="in" filter="fade">
                                      <p:cBhvr>
                                        <p:cTn id="10" dur="2000"/>
                                        <p:tgtEl>
                                          <p:spTgt spid="14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5">
                                            <p:txEl>
                                              <p:pRg st="2" end="2"/>
                                            </p:txEl>
                                          </p:spTgt>
                                        </p:tgtEl>
                                        <p:attrNameLst>
                                          <p:attrName>style.visibility</p:attrName>
                                        </p:attrNameLst>
                                      </p:cBhvr>
                                      <p:to>
                                        <p:strVal val="visible"/>
                                      </p:to>
                                    </p:set>
                                    <p:animEffect transition="in" filter="fade">
                                      <p:cBhvr>
                                        <p:cTn id="13" dur="20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1167</Words>
  <Application>Microsoft Office PowerPoint</Application>
  <PresentationFormat>On-screen Show (4:3)</PresentationFormat>
  <Paragraphs>187</Paragraphs>
  <Slides>45</Slides>
  <Notes>45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Arial Black</vt:lpstr>
      <vt:lpstr>Default Design</vt:lpstr>
      <vt:lpstr>PowerPoint Presentation</vt:lpstr>
      <vt:lpstr>PowerPoint Presentation</vt:lpstr>
      <vt:lpstr>PowerPoint Presentation</vt:lpstr>
      <vt:lpstr>PowerPoint Presentation</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PowerPoint Presentation</vt:lpstr>
      <vt:lpstr>Problem/Question</vt:lpstr>
      <vt:lpstr>Problem/Question</vt:lpstr>
      <vt:lpstr>Caution!</vt:lpstr>
      <vt:lpstr>Observation/Research</vt:lpstr>
      <vt:lpstr>PowerPoint Presentation</vt:lpstr>
      <vt:lpstr>PowerPoint Presentation</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Can you tell which group did the best?</vt:lpstr>
      <vt:lpstr>Size of Baked Bread (LxWxH) cm3</vt:lpstr>
      <vt:lpstr>Conclusion</vt:lpstr>
      <vt:lpstr>Communicate the Results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Edna Cervantes</dc:creator>
  <cp:lastModifiedBy>Edna Cervantes</cp:lastModifiedBy>
  <cp:revision>1</cp:revision>
  <dcterms:modified xsi:type="dcterms:W3CDTF">2017-09-18T14:49:21Z</dcterms:modified>
</cp:coreProperties>
</file>